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Kollektif Bold" charset="1" panose="020B0604020101010102"/>
      <p:regular r:id="rId24"/>
    </p:embeddedFont>
    <p:embeddedFont>
      <p:font typeface="DM Sans" charset="1" panose="00000000000000000000"/>
      <p:regular r:id="rId25"/>
    </p:embeddedFont>
    <p:embeddedFont>
      <p:font typeface="Chakra Petch Bold" charset="1" panose="00000800000000000000"/>
      <p:regular r:id="rId28"/>
    </p:embeddedFont>
    <p:embeddedFont>
      <p:font typeface="Montserrat" charset="1" panose="00000500000000000000"/>
      <p:regular r:id="rId29"/>
    </p:embeddedFont>
    <p:embeddedFont>
      <p:font typeface="DM Sans Italics" charset="1" panose="00000000000000000000"/>
      <p:regular r:id="rId30"/>
    </p:embeddedFont>
    <p:embeddedFont>
      <p:font typeface="DM Sans Bold" charset="1" panose="00000000000000000000"/>
      <p:regular r:id="rId31"/>
    </p:embeddedFont>
    <p:embeddedFont>
      <p:font typeface="IBM Plex Sans Bold" charset="1" panose="020B0803050203000203"/>
      <p:regular r:id="rId32"/>
    </p:embeddedFont>
    <p:embeddedFont>
      <p:font typeface="Big Shoulders Display Bold" charset="1" panose="000000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notesMasters/notesMaster1.xml" Type="http://schemas.openxmlformats.org/officeDocument/2006/relationships/notesMaster"/><Relationship Id="rId22" Target="theme/theme2.xml" Type="http://schemas.openxmlformats.org/officeDocument/2006/relationships/theme"/><Relationship Id="rId23" Target="notesSlides/notesSlide1.xml" Type="http://schemas.openxmlformats.org/officeDocument/2006/relationships/notesSlide"/><Relationship Id="rId24" Target="fonts/font24.fntdata" Type="http://schemas.openxmlformats.org/officeDocument/2006/relationships/font"/><Relationship Id="rId25" Target="fonts/font25.fntdata" Type="http://schemas.openxmlformats.org/officeDocument/2006/relationships/font"/><Relationship Id="rId26" Target="notesSlides/notesSlide2.xml" Type="http://schemas.openxmlformats.org/officeDocument/2006/relationships/notesSlide"/><Relationship Id="rId27" Target="notesSlides/notesSlide3.xml" Type="http://schemas.openxmlformats.org/officeDocument/2006/relationships/note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Whether you’re a startup founder, an investor, or just curious about the world of funding, there’s something here for everyone.</a:t>
            </a:r>
          </a:p>
          <a:p>
            <a:r>
              <a:rPr lang="en-US"/>
              <a:t/>
            </a:r>
          </a:p>
          <a:p>
            <a:r>
              <a:rPr lang="en-US"/>
              <a:t>To give you a brief overview:</a:t>
            </a:r>
          </a:p>
          <a:p>
            <a:r>
              <a:rPr lang="en-US"/>
              <a:t/>
            </a:r>
          </a:p>
          <a:p>
            <a:r>
              <a:rPr lang="en-US"/>
              <a:t>First, we’ll analyze funding trends across different countries and markets.</a:t>
            </a:r>
          </a:p>
          <a:p>
            <a:r>
              <a:rPr lang="en-US"/>
              <a:t>Next, we’ll examine how funding rounds impact company status(like operating, acquiring or closed).</a:t>
            </a:r>
          </a:p>
          <a:p>
            <a:r>
              <a:rPr lang="en-US"/>
              <a:t>Finally, I’ll share some strategic insights and discuss the role of economic conditions in startup success.</a:t>
            </a:r>
          </a:p>
          <a:p>
            <a:r>
              <a:rPr lang="en-US"/>
              <a:t>The data we’ll explore spans over a decade, covering 116 countries, 760 markets, and includes insights from key funding types like seed, venture, and angel rounds. This analysis will help us understand the factors driving funding decisions and what they mean for startups today.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png" Type="http://schemas.openxmlformats.org/officeDocument/2006/relationships/image"/><Relationship Id="rId2" Target="../media/image2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png" Type="http://schemas.openxmlformats.org/officeDocument/2006/relationships/image"/><Relationship Id="rId2" Target="../media/image2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jpe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10.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14.png" Type="http://schemas.openxmlformats.org/officeDocument/2006/relationships/image"/><Relationship Id="rId12" Target="../media/image15.png" Type="http://schemas.openxmlformats.org/officeDocument/2006/relationships/image"/><Relationship Id="rId13" Target="../media/image16.png" Type="http://schemas.openxmlformats.org/officeDocument/2006/relationships/image"/><Relationship Id="rId14" Target="../media/image17.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3.png" Type="http://schemas.openxmlformats.org/officeDocument/2006/relationships/image"/><Relationship Id="rId9"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2700000">
            <a:off x="11386843" y="7201845"/>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flipV="true">
            <a:off x="14131544" y="7969488"/>
            <a:ext cx="5132702" cy="5185216"/>
          </a:xfrm>
          <a:prstGeom prst="line">
            <a:avLst/>
          </a:prstGeom>
          <a:ln cap="flat" w="28575">
            <a:solidFill>
              <a:srgbClr val="8CA9AD"/>
            </a:solidFill>
            <a:prstDash val="solid"/>
            <a:headEnd type="none" len="sm" w="sm"/>
            <a:tailEnd type="none" len="sm" w="sm"/>
          </a:ln>
        </p:spPr>
      </p:sp>
      <p:sp>
        <p:nvSpPr>
          <p:cNvPr name="AutoShape 6" id="6"/>
          <p:cNvSpPr/>
          <p:nvPr/>
        </p:nvSpPr>
        <p:spPr>
          <a:xfrm flipV="true">
            <a:off x="14444220" y="8329798"/>
            <a:ext cx="5038853" cy="5038853"/>
          </a:xfrm>
          <a:prstGeom prst="line">
            <a:avLst/>
          </a:prstGeom>
          <a:ln cap="flat" w="28575">
            <a:solidFill>
              <a:srgbClr val="8CA9AD"/>
            </a:solidFill>
            <a:prstDash val="solid"/>
            <a:headEnd type="none" len="sm" w="sm"/>
            <a:tailEnd type="none" len="sm" w="sm"/>
          </a:ln>
        </p:spPr>
      </p:sp>
      <p:sp>
        <p:nvSpPr>
          <p:cNvPr name="AutoShape 7" id="7"/>
          <p:cNvSpPr/>
          <p:nvPr/>
        </p:nvSpPr>
        <p:spPr>
          <a:xfrm flipV="true">
            <a:off x="14802690" y="8681112"/>
            <a:ext cx="4867141" cy="4867141"/>
          </a:xfrm>
          <a:prstGeom prst="line">
            <a:avLst/>
          </a:prstGeom>
          <a:ln cap="flat" w="28575">
            <a:solidFill>
              <a:srgbClr val="8CA9AD"/>
            </a:solidFill>
            <a:prstDash val="solid"/>
            <a:headEnd type="none" len="sm" w="sm"/>
            <a:tailEnd type="none" len="sm" w="sm"/>
          </a:ln>
        </p:spPr>
      </p:sp>
      <p:sp>
        <p:nvSpPr>
          <p:cNvPr name="TextBox 8" id="8"/>
          <p:cNvSpPr txBox="true"/>
          <p:nvPr/>
        </p:nvSpPr>
        <p:spPr>
          <a:xfrm rot="0">
            <a:off x="2285093" y="3230161"/>
            <a:ext cx="13717814" cy="2597149"/>
          </a:xfrm>
          <a:prstGeom prst="rect">
            <a:avLst/>
          </a:prstGeom>
        </p:spPr>
        <p:txBody>
          <a:bodyPr anchor="t" rtlCol="false" tIns="0" lIns="0" bIns="0" rIns="0">
            <a:spAutoFit/>
          </a:bodyPr>
          <a:lstStyle/>
          <a:p>
            <a:pPr algn="ctr">
              <a:lnSpc>
                <a:spcPts val="9999"/>
              </a:lnSpc>
            </a:pPr>
            <a:r>
              <a:rPr lang="en-US" b="true" sz="9999">
                <a:solidFill>
                  <a:srgbClr val="227C9D"/>
                </a:solidFill>
                <a:latin typeface="Kollektif Bold"/>
                <a:ea typeface="Kollektif Bold"/>
                <a:cs typeface="Kollektif Bold"/>
                <a:sym typeface="Kollektif Bold"/>
              </a:rPr>
              <a:t>STARTUPS FUNDING ANALYSIS</a:t>
            </a:r>
          </a:p>
        </p:txBody>
      </p:sp>
      <p:sp>
        <p:nvSpPr>
          <p:cNvPr name="TextBox 9" id="9"/>
          <p:cNvSpPr txBox="true"/>
          <p:nvPr/>
        </p:nvSpPr>
        <p:spPr>
          <a:xfrm rot="0">
            <a:off x="5489368" y="6867389"/>
            <a:ext cx="7795140" cy="574775"/>
          </a:xfrm>
          <a:prstGeom prst="rect">
            <a:avLst/>
          </a:prstGeom>
        </p:spPr>
        <p:txBody>
          <a:bodyPr anchor="t" rtlCol="false" tIns="0" lIns="0" bIns="0" rIns="0">
            <a:spAutoFit/>
          </a:bodyPr>
          <a:lstStyle/>
          <a:p>
            <a:pPr algn="ctr">
              <a:lnSpc>
                <a:spcPts val="4408"/>
              </a:lnSpc>
            </a:pPr>
            <a:r>
              <a:rPr lang="en-US" sz="4007">
                <a:solidFill>
                  <a:srgbClr val="40CDAA"/>
                </a:solidFill>
                <a:latin typeface="DM Sans"/>
                <a:ea typeface="DM Sans"/>
                <a:cs typeface="DM Sans"/>
                <a:sym typeface="DM Sans"/>
              </a:rPr>
              <a:t> by Shama Bansal</a:t>
            </a:r>
          </a:p>
        </p:txBody>
      </p:sp>
      <p:sp>
        <p:nvSpPr>
          <p:cNvPr name="Freeform 10" id="10"/>
          <p:cNvSpPr/>
          <p:nvPr/>
        </p:nvSpPr>
        <p:spPr>
          <a:xfrm flipH="false" flipV="false" rot="-10800000">
            <a:off x="9525" y="63583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83809" y="63869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0" y="74707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10800000">
            <a:off x="0" y="85545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5400000">
            <a:off x="1083809" y="85545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10800000">
            <a:off x="1083809" y="962372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10800000">
            <a:off x="3321750" y="85831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3321750" y="74993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5400000">
            <a:off x="4405559" y="85831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2237941" y="966693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3321750" y="966693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5400000">
            <a:off x="0" y="96383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5400000">
            <a:off x="15470622"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5400000">
            <a:off x="16554431" y="0"/>
            <a:ext cx="1083809" cy="1083809"/>
          </a:xfrm>
          <a:custGeom>
            <a:avLst/>
            <a:gdLst/>
            <a:ahLst/>
            <a:cxnLst/>
            <a:rect r="r" b="b" t="t" l="l"/>
            <a:pathLst>
              <a:path h="1083809" w="1083809">
                <a:moveTo>
                  <a:pt x="0" y="0"/>
                </a:moveTo>
                <a:lnTo>
                  <a:pt x="1083808" y="0"/>
                </a:lnTo>
                <a:lnTo>
                  <a:pt x="1083808"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true" flipV="true" rot="0">
            <a:off x="17638239" y="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5400000">
            <a:off x="14386813"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5400000">
            <a:off x="15470622"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p:cNvSpPr/>
          <p:nvPr/>
        </p:nvSpPr>
        <p:spPr>
          <a:xfrm flipH="false" flipV="false" rot="0">
            <a:off x="16554431" y="2167618"/>
            <a:ext cx="1083809" cy="1083809"/>
          </a:xfrm>
          <a:custGeom>
            <a:avLst/>
            <a:gdLst/>
            <a:ahLst/>
            <a:cxnLst/>
            <a:rect r="r" b="b" t="t" l="l"/>
            <a:pathLst>
              <a:path h="1083809" w="1083809">
                <a:moveTo>
                  <a:pt x="0" y="0"/>
                </a:moveTo>
                <a:lnTo>
                  <a:pt x="1083808" y="0"/>
                </a:lnTo>
                <a:lnTo>
                  <a:pt x="1083808"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5400000">
            <a:off x="17638239"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true" flipV="true" rot="5400000">
            <a:off x="17638239" y="2167618"/>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true" flipV="true" rot="0">
            <a:off x="15470622" y="4433486"/>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1" id="31"/>
          <p:cNvSpPr/>
          <p:nvPr/>
        </p:nvSpPr>
        <p:spPr>
          <a:xfrm flipH="true" flipV="true" rot="5400000">
            <a:off x="16554431" y="4433486"/>
            <a:ext cx="1083809" cy="1083809"/>
          </a:xfrm>
          <a:custGeom>
            <a:avLst/>
            <a:gdLst/>
            <a:ahLst/>
            <a:cxnLst/>
            <a:rect r="r" b="b" t="t" l="l"/>
            <a:pathLst>
              <a:path h="1083809" w="1083809">
                <a:moveTo>
                  <a:pt x="1083808" y="1083809"/>
                </a:moveTo>
                <a:lnTo>
                  <a:pt x="0" y="1083809"/>
                </a:lnTo>
                <a:lnTo>
                  <a:pt x="0" y="0"/>
                </a:lnTo>
                <a:lnTo>
                  <a:pt x="1083808" y="0"/>
                </a:lnTo>
                <a:lnTo>
                  <a:pt x="1083808" y="1083809"/>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2" id="32"/>
          <p:cNvGrpSpPr/>
          <p:nvPr/>
        </p:nvGrpSpPr>
        <p:grpSpPr>
          <a:xfrm rot="2700000">
            <a:off x="-1376391" y="-3093321"/>
            <a:ext cx="7415398" cy="3565095"/>
            <a:chOff x="0" y="0"/>
            <a:chExt cx="660400" cy="317500"/>
          </a:xfrm>
        </p:grpSpPr>
        <p:sp>
          <p:nvSpPr>
            <p:cNvPr name="Freeform 33" id="3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34" id="3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35" id="35"/>
          <p:cNvSpPr/>
          <p:nvPr/>
        </p:nvSpPr>
        <p:spPr>
          <a:xfrm>
            <a:off x="-1839005" y="-2273771"/>
            <a:ext cx="5185216" cy="5132702"/>
          </a:xfrm>
          <a:prstGeom prst="line">
            <a:avLst/>
          </a:prstGeom>
          <a:ln cap="flat" w="28575">
            <a:solidFill>
              <a:srgbClr val="8CA9AD"/>
            </a:solidFill>
            <a:prstDash val="solid"/>
            <a:headEnd type="none" len="sm" w="sm"/>
            <a:tailEnd type="none" len="sm" w="sm"/>
          </a:ln>
        </p:spPr>
      </p:sp>
      <p:sp>
        <p:nvSpPr>
          <p:cNvPr name="AutoShape 36" id="36"/>
          <p:cNvSpPr/>
          <p:nvPr/>
        </p:nvSpPr>
        <p:spPr>
          <a:xfrm>
            <a:off x="-2052951" y="-1961095"/>
            <a:ext cx="5038853" cy="5038853"/>
          </a:xfrm>
          <a:prstGeom prst="line">
            <a:avLst/>
          </a:prstGeom>
          <a:ln cap="flat" w="28575">
            <a:solidFill>
              <a:srgbClr val="8CA9AD"/>
            </a:solidFill>
            <a:prstDash val="solid"/>
            <a:headEnd type="none" len="sm" w="sm"/>
            <a:tailEnd type="none" len="sm" w="sm"/>
          </a:ln>
        </p:spPr>
      </p:sp>
      <p:sp>
        <p:nvSpPr>
          <p:cNvPr name="AutoShape 37" id="37"/>
          <p:cNvSpPr/>
          <p:nvPr/>
        </p:nvSpPr>
        <p:spPr>
          <a:xfrm>
            <a:off x="-2232553" y="-1602625"/>
            <a:ext cx="4867141" cy="4867141"/>
          </a:xfrm>
          <a:prstGeom prst="line">
            <a:avLst/>
          </a:prstGeom>
          <a:ln cap="flat" w="28575">
            <a:solidFill>
              <a:srgbClr val="8CA9AD"/>
            </a:solidFill>
            <a:prstDash val="solid"/>
            <a:headEnd type="none" len="sm" w="sm"/>
            <a:tailEnd type="none" len="sm" w="sm"/>
          </a:ln>
        </p:spPr>
      </p:sp>
      <p:sp>
        <p:nvSpPr>
          <p:cNvPr name="AutoShape 38" id="38"/>
          <p:cNvSpPr/>
          <p:nvPr/>
        </p:nvSpPr>
        <p:spPr>
          <a:xfrm>
            <a:off x="-2359208" y="-1216357"/>
            <a:ext cx="4690515" cy="4690515"/>
          </a:xfrm>
          <a:prstGeom prst="line">
            <a:avLst/>
          </a:prstGeom>
          <a:ln cap="flat" w="28575">
            <a:solidFill>
              <a:srgbClr val="8CA9AD"/>
            </a:solidFill>
            <a:prstDash val="solid"/>
            <a:headEnd type="none" len="sm" w="sm"/>
            <a:tailEnd type="none" len="sm" w="sm"/>
          </a:ln>
        </p:spPr>
      </p:sp>
      <p:sp>
        <p:nvSpPr>
          <p:cNvPr name="AutoShape 39" id="39"/>
          <p:cNvSpPr/>
          <p:nvPr/>
        </p:nvSpPr>
        <p:spPr>
          <a:xfrm>
            <a:off x="-2503062" y="-776680"/>
            <a:ext cx="4347674" cy="4347674"/>
          </a:xfrm>
          <a:prstGeom prst="line">
            <a:avLst/>
          </a:prstGeom>
          <a:ln cap="flat" w="28575">
            <a:solidFill>
              <a:srgbClr val="8CA9AD"/>
            </a:solidFill>
            <a:prstDash val="solid"/>
            <a:headEnd type="none" len="sm" w="sm"/>
            <a:tailEnd type="none" len="sm" w="sm"/>
          </a:ln>
        </p:spPr>
      </p:sp>
      <p:sp>
        <p:nvSpPr>
          <p:cNvPr name="AutoShape 40" id="40"/>
          <p:cNvSpPr/>
          <p:nvPr/>
        </p:nvSpPr>
        <p:spPr>
          <a:xfrm>
            <a:off x="-2623881" y="-332957"/>
            <a:ext cx="3963599" cy="3985594"/>
          </a:xfrm>
          <a:prstGeom prst="line">
            <a:avLst/>
          </a:prstGeom>
          <a:ln cap="flat" w="28575">
            <a:solidFill>
              <a:srgbClr val="8CA9AD"/>
            </a:solidFill>
            <a:prstDash val="solid"/>
            <a:headEnd type="none" len="sm" w="sm"/>
            <a:tailEnd type="none" len="sm" w="sm"/>
          </a:ln>
        </p:spPr>
      </p:sp>
      <p:sp>
        <p:nvSpPr>
          <p:cNvPr name="AutoShape 41" id="41"/>
          <p:cNvSpPr/>
          <p:nvPr/>
        </p:nvSpPr>
        <p:spPr>
          <a:xfrm>
            <a:off x="-2598114" y="228677"/>
            <a:ext cx="3377485" cy="3360058"/>
          </a:xfrm>
          <a:prstGeom prst="line">
            <a:avLst/>
          </a:prstGeom>
          <a:ln cap="flat" w="28575">
            <a:solidFill>
              <a:srgbClr val="8CA9AD"/>
            </a:solidFill>
            <a:prstDash val="solid"/>
            <a:headEnd type="none" len="sm" w="sm"/>
            <a:tailEnd type="none" len="sm" w="sm"/>
          </a:ln>
        </p:spPr>
      </p:sp>
      <p:sp>
        <p:nvSpPr>
          <p:cNvPr name="AutoShape 42" id="42"/>
          <p:cNvSpPr/>
          <p:nvPr/>
        </p:nvSpPr>
        <p:spPr>
          <a:xfrm>
            <a:off x="-2509797" y="905760"/>
            <a:ext cx="2628598" cy="2671969"/>
          </a:xfrm>
          <a:prstGeom prst="line">
            <a:avLst/>
          </a:prstGeom>
          <a:ln cap="flat" w="28575">
            <a:solidFill>
              <a:srgbClr val="8CA9AD"/>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6978" r="0" b="-80905"/>
            </a:stretch>
          </a:blipFill>
        </p:spPr>
      </p:sp>
      <p:sp>
        <p:nvSpPr>
          <p:cNvPr name="TextBox 3" id="3"/>
          <p:cNvSpPr txBox="true"/>
          <p:nvPr/>
        </p:nvSpPr>
        <p:spPr>
          <a:xfrm rot="0">
            <a:off x="471759" y="326732"/>
            <a:ext cx="15646359" cy="773446"/>
          </a:xfrm>
          <a:prstGeom prst="rect">
            <a:avLst/>
          </a:prstGeom>
        </p:spPr>
        <p:txBody>
          <a:bodyPr anchor="t" rtlCol="false" tIns="0" lIns="0" bIns="0" rIns="0">
            <a:spAutoFit/>
          </a:bodyPr>
          <a:lstStyle/>
          <a:p>
            <a:pPr algn="ctr">
              <a:lnSpc>
                <a:spcPts val="5700"/>
              </a:lnSpc>
            </a:pPr>
            <a:r>
              <a:rPr lang="en-US" b="true" sz="5700">
                <a:solidFill>
                  <a:srgbClr val="227C9D"/>
                </a:solidFill>
                <a:latin typeface="Kollektif Bold"/>
                <a:ea typeface="Kollektif Bold"/>
                <a:cs typeface="Kollektif Bold"/>
                <a:sym typeface="Kollektif Bold"/>
              </a:rPr>
              <a:t>FUNDING ROUNDS AND TYPES ANALYSIS</a:t>
            </a:r>
          </a:p>
        </p:txBody>
      </p:sp>
      <p:sp>
        <p:nvSpPr>
          <p:cNvPr name="Freeform 4" id="4"/>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204191" y="213994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204191" y="105614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8461783" y="1490704"/>
            <a:ext cx="6505263" cy="3136403"/>
          </a:xfrm>
          <a:custGeom>
            <a:avLst/>
            <a:gdLst/>
            <a:ahLst/>
            <a:cxnLst/>
            <a:rect r="r" b="b" t="t" l="l"/>
            <a:pathLst>
              <a:path h="3136403" w="6505263">
                <a:moveTo>
                  <a:pt x="0" y="0"/>
                </a:moveTo>
                <a:lnTo>
                  <a:pt x="6505263" y="0"/>
                </a:lnTo>
                <a:lnTo>
                  <a:pt x="6505263" y="3136403"/>
                </a:lnTo>
                <a:lnTo>
                  <a:pt x="0" y="3136403"/>
                </a:lnTo>
                <a:lnTo>
                  <a:pt x="0" y="0"/>
                </a:lnTo>
                <a:close/>
              </a:path>
            </a:pathLst>
          </a:custGeom>
          <a:blipFill>
            <a:blip r:embed="rId9"/>
            <a:stretch>
              <a:fillRect l="-502" t="0" r="-502" b="-6073"/>
            </a:stretch>
          </a:blipFill>
        </p:spPr>
      </p:sp>
      <p:sp>
        <p:nvSpPr>
          <p:cNvPr name="Freeform 8" id="8"/>
          <p:cNvSpPr/>
          <p:nvPr/>
        </p:nvSpPr>
        <p:spPr>
          <a:xfrm flipH="false" flipV="false" rot="0">
            <a:off x="118801" y="1490704"/>
            <a:ext cx="6920259" cy="3425354"/>
          </a:xfrm>
          <a:custGeom>
            <a:avLst/>
            <a:gdLst/>
            <a:ahLst/>
            <a:cxnLst/>
            <a:rect r="r" b="b" t="t" l="l"/>
            <a:pathLst>
              <a:path h="3425354" w="6920259">
                <a:moveTo>
                  <a:pt x="0" y="0"/>
                </a:moveTo>
                <a:lnTo>
                  <a:pt x="6920259" y="0"/>
                </a:lnTo>
                <a:lnTo>
                  <a:pt x="6920259" y="3425354"/>
                </a:lnTo>
                <a:lnTo>
                  <a:pt x="0" y="3425354"/>
                </a:lnTo>
                <a:lnTo>
                  <a:pt x="0" y="0"/>
                </a:lnTo>
                <a:close/>
              </a:path>
            </a:pathLst>
          </a:custGeom>
          <a:blipFill>
            <a:blip r:embed="rId10"/>
            <a:stretch>
              <a:fillRect l="0" t="0" r="0" b="0"/>
            </a:stretch>
          </a:blipFill>
        </p:spPr>
      </p:sp>
      <p:sp>
        <p:nvSpPr>
          <p:cNvPr name="AutoShape 9" id="9"/>
          <p:cNvSpPr/>
          <p:nvPr/>
        </p:nvSpPr>
        <p:spPr>
          <a:xfrm>
            <a:off x="-2509797" y="905760"/>
            <a:ext cx="2628598" cy="2671969"/>
          </a:xfrm>
          <a:prstGeom prst="line">
            <a:avLst/>
          </a:prstGeom>
          <a:ln cap="flat" w="28575">
            <a:solidFill>
              <a:srgbClr val="8CA9AD"/>
            </a:solidFill>
            <a:prstDash val="solid"/>
            <a:headEnd type="none" len="sm" w="sm"/>
            <a:tailEnd type="none" len="sm" w="sm"/>
          </a:ln>
        </p:spPr>
      </p:sp>
      <p:sp>
        <p:nvSpPr>
          <p:cNvPr name="Freeform 10" id="10"/>
          <p:cNvSpPr/>
          <p:nvPr/>
        </p:nvSpPr>
        <p:spPr>
          <a:xfrm flipH="false" flipV="false" rot="0">
            <a:off x="3058" y="5307121"/>
            <a:ext cx="7036002" cy="3431936"/>
          </a:xfrm>
          <a:custGeom>
            <a:avLst/>
            <a:gdLst/>
            <a:ahLst/>
            <a:cxnLst/>
            <a:rect r="r" b="b" t="t" l="l"/>
            <a:pathLst>
              <a:path h="3431936" w="7036002">
                <a:moveTo>
                  <a:pt x="0" y="0"/>
                </a:moveTo>
                <a:lnTo>
                  <a:pt x="7036002" y="0"/>
                </a:lnTo>
                <a:lnTo>
                  <a:pt x="7036002" y="3431936"/>
                </a:lnTo>
                <a:lnTo>
                  <a:pt x="0" y="3431936"/>
                </a:lnTo>
                <a:lnTo>
                  <a:pt x="0" y="0"/>
                </a:lnTo>
                <a:close/>
              </a:path>
            </a:pathLst>
          </a:custGeom>
          <a:blipFill>
            <a:blip r:embed="rId11"/>
            <a:stretch>
              <a:fillRect l="-1215" t="0" r="-2895" b="-7259"/>
            </a:stretch>
          </a:blipFill>
        </p:spPr>
      </p:sp>
      <p:sp>
        <p:nvSpPr>
          <p:cNvPr name="TextBox 11" id="11"/>
          <p:cNvSpPr txBox="true"/>
          <p:nvPr/>
        </p:nvSpPr>
        <p:spPr>
          <a:xfrm rot="0">
            <a:off x="6754662" y="4627107"/>
            <a:ext cx="10991434" cy="4429125"/>
          </a:xfrm>
          <a:prstGeom prst="rect">
            <a:avLst/>
          </a:prstGeom>
        </p:spPr>
        <p:txBody>
          <a:bodyPr anchor="t" rtlCol="false" tIns="0" lIns="0" bIns="0" rIns="0">
            <a:spAutoFit/>
          </a:bodyPr>
          <a:lstStyle/>
          <a:p>
            <a:pPr algn="l" marL="429663" indent="-214832" lvl="1">
              <a:lnSpc>
                <a:spcPts val="2388"/>
              </a:lnSpc>
              <a:buFont typeface="Arial"/>
              <a:buChar char="•"/>
            </a:pPr>
            <a:r>
              <a:rPr lang="en-US" b="true" sz="1990">
                <a:solidFill>
                  <a:srgbClr val="237AB6"/>
                </a:solidFill>
                <a:latin typeface="DM Sans Bold"/>
                <a:ea typeface="DM Sans Bold"/>
                <a:cs typeface="DM Sans Bold"/>
                <a:sym typeface="DM Sans Bold"/>
              </a:rPr>
              <a:t>Early-stage rounds, like  A &amp; B, are the most frequent, reflecting a large number of co’s seeking initial growth funding.As rounds progress, the frequency decreases significantly, with round H having only 4 occurrences, indicating the rarity of advanced funding rounds as companies either stabilize or are acquired earlier.</a:t>
            </a:r>
          </a:p>
          <a:p>
            <a:pPr algn="l" marL="429663" indent="-214832" lvl="1">
              <a:lnSpc>
                <a:spcPts val="2388"/>
              </a:lnSpc>
              <a:buFont typeface="Arial"/>
              <a:buChar char="•"/>
            </a:pPr>
            <a:r>
              <a:rPr lang="en-US" b="true" sz="1990">
                <a:solidFill>
                  <a:srgbClr val="237AB6"/>
                </a:solidFill>
                <a:latin typeface="DM Sans Bold"/>
                <a:ea typeface="DM Sans Bold"/>
                <a:cs typeface="DM Sans Bold"/>
                <a:sym typeface="DM Sans Bold"/>
              </a:rPr>
              <a:t>The funding amount across shows a concentration in A, B, and C, with Round B totaling the highest  which suggests that mid-stage companies often receive higher investments..</a:t>
            </a:r>
          </a:p>
          <a:p>
            <a:pPr algn="l" marL="429663" indent="-214832" lvl="1">
              <a:lnSpc>
                <a:spcPts val="2388"/>
              </a:lnSpc>
              <a:buFont typeface="Arial"/>
              <a:buChar char="•"/>
            </a:pPr>
            <a:r>
              <a:rPr lang="en-US" b="true" sz="1990">
                <a:solidFill>
                  <a:srgbClr val="237AB6"/>
                </a:solidFill>
                <a:latin typeface="DM Sans Bold"/>
                <a:ea typeface="DM Sans Bold"/>
                <a:cs typeface="DM Sans Bold"/>
                <a:sym typeface="DM Sans Bold"/>
              </a:rPr>
              <a:t>Funding amounts taper off in later rounds, with round H contributing a minimal total of 703.6 M, likely due to fewer co’s reaching these rounds or companies being acquired or self-sustaining by then.</a:t>
            </a:r>
          </a:p>
          <a:p>
            <a:pPr algn="l" marL="429663" indent="-214832" lvl="1">
              <a:lnSpc>
                <a:spcPts val="2388"/>
              </a:lnSpc>
              <a:buFont typeface="Arial"/>
              <a:buChar char="•"/>
            </a:pPr>
            <a:r>
              <a:rPr lang="en-US" b="true" sz="1990">
                <a:solidFill>
                  <a:srgbClr val="237AB6"/>
                </a:solidFill>
                <a:latin typeface="DM Sans Bold"/>
                <a:ea typeface="DM Sans Bold"/>
                <a:cs typeface="DM Sans Bold"/>
                <a:sym typeface="DM Sans Bold"/>
              </a:rPr>
              <a:t>The average funding size increases with each round, reflecting investors’ growing commitment to companies as they progress.Round A starts with an average of 6.83 M, while Round H has an average funding of 175.9 M, indicating significant investment in companies that make it to later stages, signaling their higher valuation and success likelihood.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6978" r="0" b="-80905"/>
            </a:stretch>
          </a:blipFill>
        </p:spPr>
      </p:sp>
      <p:sp>
        <p:nvSpPr>
          <p:cNvPr name="TextBox 3" id="3"/>
          <p:cNvSpPr txBox="true"/>
          <p:nvPr/>
        </p:nvSpPr>
        <p:spPr>
          <a:xfrm rot="0">
            <a:off x="405228" y="299088"/>
            <a:ext cx="16522721" cy="773446"/>
          </a:xfrm>
          <a:prstGeom prst="rect">
            <a:avLst/>
          </a:prstGeom>
        </p:spPr>
        <p:txBody>
          <a:bodyPr anchor="t" rtlCol="false" tIns="0" lIns="0" bIns="0" rIns="0">
            <a:spAutoFit/>
          </a:bodyPr>
          <a:lstStyle/>
          <a:p>
            <a:pPr algn="ctr">
              <a:lnSpc>
                <a:spcPts val="5700"/>
              </a:lnSpc>
            </a:pPr>
            <a:r>
              <a:rPr lang="en-US" b="true" sz="5700">
                <a:solidFill>
                  <a:srgbClr val="227C9D"/>
                </a:solidFill>
                <a:latin typeface="Kollektif Bold"/>
                <a:ea typeface="Kollektif Bold"/>
                <a:cs typeface="Kollektif Bold"/>
                <a:sym typeface="Kollektif Bold"/>
              </a:rPr>
              <a:t>FUNDING ROUNDS AND TYPES ANALYSIS</a:t>
            </a:r>
          </a:p>
        </p:txBody>
      </p:sp>
      <p:sp>
        <p:nvSpPr>
          <p:cNvPr name="Freeform 4" id="4"/>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204191" y="213994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204191" y="105614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8372635" y="1208972"/>
            <a:ext cx="7222681" cy="3482294"/>
          </a:xfrm>
          <a:custGeom>
            <a:avLst/>
            <a:gdLst/>
            <a:ahLst/>
            <a:cxnLst/>
            <a:rect r="r" b="b" t="t" l="l"/>
            <a:pathLst>
              <a:path h="3482294" w="7222681">
                <a:moveTo>
                  <a:pt x="0" y="0"/>
                </a:moveTo>
                <a:lnTo>
                  <a:pt x="7222681" y="0"/>
                </a:lnTo>
                <a:lnTo>
                  <a:pt x="7222681" y="3482294"/>
                </a:lnTo>
                <a:lnTo>
                  <a:pt x="0" y="3482294"/>
                </a:lnTo>
                <a:lnTo>
                  <a:pt x="0" y="0"/>
                </a:lnTo>
                <a:close/>
              </a:path>
            </a:pathLst>
          </a:custGeom>
          <a:blipFill>
            <a:blip r:embed="rId9"/>
            <a:stretch>
              <a:fillRect l="-502" t="0" r="-502" b="-6073"/>
            </a:stretch>
          </a:blipFill>
        </p:spPr>
      </p:sp>
      <p:sp>
        <p:nvSpPr>
          <p:cNvPr name="Freeform 8" id="8"/>
          <p:cNvSpPr/>
          <p:nvPr/>
        </p:nvSpPr>
        <p:spPr>
          <a:xfrm flipH="false" flipV="false" rot="0">
            <a:off x="59401" y="1056140"/>
            <a:ext cx="7652828" cy="3787958"/>
          </a:xfrm>
          <a:custGeom>
            <a:avLst/>
            <a:gdLst/>
            <a:ahLst/>
            <a:cxnLst/>
            <a:rect r="r" b="b" t="t" l="l"/>
            <a:pathLst>
              <a:path h="3787958" w="7652828">
                <a:moveTo>
                  <a:pt x="0" y="0"/>
                </a:moveTo>
                <a:lnTo>
                  <a:pt x="7652828" y="0"/>
                </a:lnTo>
                <a:lnTo>
                  <a:pt x="7652828" y="3787958"/>
                </a:lnTo>
                <a:lnTo>
                  <a:pt x="0" y="3787958"/>
                </a:lnTo>
                <a:lnTo>
                  <a:pt x="0" y="0"/>
                </a:lnTo>
                <a:close/>
              </a:path>
            </a:pathLst>
          </a:custGeom>
          <a:blipFill>
            <a:blip r:embed="rId10"/>
            <a:stretch>
              <a:fillRect l="0" t="0" r="0" b="0"/>
            </a:stretch>
          </a:blipFill>
        </p:spPr>
      </p:sp>
      <p:sp>
        <p:nvSpPr>
          <p:cNvPr name="AutoShape 9" id="9"/>
          <p:cNvSpPr/>
          <p:nvPr/>
        </p:nvSpPr>
        <p:spPr>
          <a:xfrm>
            <a:off x="-2509797" y="905760"/>
            <a:ext cx="2628598" cy="2671969"/>
          </a:xfrm>
          <a:prstGeom prst="line">
            <a:avLst/>
          </a:prstGeom>
          <a:ln cap="flat" w="28575">
            <a:solidFill>
              <a:srgbClr val="8CA9AD"/>
            </a:solidFill>
            <a:prstDash val="solid"/>
            <a:headEnd type="none" len="sm" w="sm"/>
            <a:tailEnd type="none" len="sm" w="sm"/>
          </a:ln>
        </p:spPr>
      </p:sp>
      <p:sp>
        <p:nvSpPr>
          <p:cNvPr name="Freeform 10" id="10"/>
          <p:cNvSpPr/>
          <p:nvPr/>
        </p:nvSpPr>
        <p:spPr>
          <a:xfrm flipH="false" flipV="false" rot="0">
            <a:off x="118801" y="5863405"/>
            <a:ext cx="7593428" cy="3566847"/>
          </a:xfrm>
          <a:custGeom>
            <a:avLst/>
            <a:gdLst/>
            <a:ahLst/>
            <a:cxnLst/>
            <a:rect r="r" b="b" t="t" l="l"/>
            <a:pathLst>
              <a:path h="3566847" w="7593428">
                <a:moveTo>
                  <a:pt x="0" y="0"/>
                </a:moveTo>
                <a:lnTo>
                  <a:pt x="7593428" y="0"/>
                </a:lnTo>
                <a:lnTo>
                  <a:pt x="7593428" y="3566847"/>
                </a:lnTo>
                <a:lnTo>
                  <a:pt x="0" y="3566847"/>
                </a:lnTo>
                <a:lnTo>
                  <a:pt x="0" y="0"/>
                </a:lnTo>
                <a:close/>
              </a:path>
            </a:pathLst>
          </a:custGeom>
          <a:blipFill>
            <a:blip r:embed="rId11"/>
            <a:stretch>
              <a:fillRect l="-130" t="0" r="-130" b="-7259"/>
            </a:stretch>
          </a:blipFill>
        </p:spPr>
      </p:sp>
      <p:sp>
        <p:nvSpPr>
          <p:cNvPr name="TextBox 11" id="11"/>
          <p:cNvSpPr txBox="true"/>
          <p:nvPr/>
        </p:nvSpPr>
        <p:spPr>
          <a:xfrm rot="0">
            <a:off x="7940922" y="5006657"/>
            <a:ext cx="10347078" cy="5280343"/>
          </a:xfrm>
          <a:prstGeom prst="rect">
            <a:avLst/>
          </a:prstGeom>
        </p:spPr>
        <p:txBody>
          <a:bodyPr anchor="t" rtlCol="false" tIns="0" lIns="0" bIns="0" rIns="0">
            <a:spAutoFit/>
          </a:bodyPr>
          <a:lstStyle/>
          <a:p>
            <a:pPr algn="l" marL="403137" indent="-201569" lvl="1">
              <a:lnSpc>
                <a:spcPts val="2240"/>
              </a:lnSpc>
              <a:buFont typeface="Arial"/>
              <a:buChar char="•"/>
            </a:pPr>
            <a:r>
              <a:rPr lang="en-US" b="true" sz="1867">
                <a:solidFill>
                  <a:srgbClr val="237AB6"/>
                </a:solidFill>
                <a:latin typeface="DM Sans Bold"/>
                <a:ea typeface="DM Sans Bold"/>
                <a:cs typeface="DM Sans Bold"/>
                <a:sym typeface="DM Sans Bold"/>
              </a:rPr>
              <a:t>Seed and venture funding dominate, with 13,840 and 23,277 deals resp, as these are primary funding types for both early and mid-stage companies.</a:t>
            </a:r>
          </a:p>
          <a:p>
            <a:pPr algn="l" marL="403137" indent="-201569" lvl="1">
              <a:lnSpc>
                <a:spcPts val="2240"/>
              </a:lnSpc>
              <a:buFont typeface="Arial"/>
              <a:buChar char="•"/>
            </a:pPr>
            <a:r>
              <a:rPr lang="en-US" b="true" sz="1867">
                <a:solidFill>
                  <a:srgbClr val="237AB6"/>
                </a:solidFill>
                <a:latin typeface="DM Sans Bold"/>
                <a:ea typeface="DM Sans Bold"/>
                <a:cs typeface="DM Sans Bold"/>
                <a:sym typeface="DM Sans Bold"/>
              </a:rPr>
              <a:t> Less common types, like secondary market (19 deals) and post-IPO debt (75 deals), cater to mature companies with specific needs (e.g., liquidity for existing shareholders or restructuring debt).</a:t>
            </a:r>
          </a:p>
          <a:p>
            <a:pPr algn="l" marL="403137" indent="-201569" lvl="1">
              <a:lnSpc>
                <a:spcPts val="2240"/>
              </a:lnSpc>
              <a:buFont typeface="Arial"/>
              <a:buChar char="•"/>
            </a:pPr>
            <a:r>
              <a:rPr lang="en-US" b="true" sz="1867">
                <a:solidFill>
                  <a:srgbClr val="237AB6"/>
                </a:solidFill>
                <a:latin typeface="DM Sans Bold"/>
                <a:ea typeface="DM Sans Bold"/>
                <a:cs typeface="DM Sans Bold"/>
                <a:sym typeface="DM Sans Bold"/>
              </a:rPr>
              <a:t>Venture funding takes a significant lead with 370,837 M total funding, showing it as the most substantial investment type, especially for companies in growth phases.</a:t>
            </a:r>
          </a:p>
          <a:p>
            <a:pPr algn="l" marL="403137" indent="-201569" lvl="1">
              <a:lnSpc>
                <a:spcPts val="2240"/>
              </a:lnSpc>
              <a:buFont typeface="Arial"/>
              <a:buChar char="•"/>
            </a:pPr>
            <a:r>
              <a:rPr lang="en-US" b="true" sz="1867">
                <a:solidFill>
                  <a:srgbClr val="237AB6"/>
                </a:solidFill>
                <a:latin typeface="DM Sans Bold"/>
                <a:ea typeface="DM Sans Bold"/>
                <a:cs typeface="DM Sans Bold"/>
                <a:sym typeface="DM Sans Bold"/>
              </a:rPr>
              <a:t>Debt financing and private equity follow at 93,347 M and 102,549 M, typically seen in established companies requiring structured capital solutions.</a:t>
            </a:r>
          </a:p>
          <a:p>
            <a:pPr algn="l" marL="403137" indent="-201569" lvl="1">
              <a:lnSpc>
                <a:spcPts val="2240"/>
              </a:lnSpc>
              <a:buFont typeface="Arial"/>
              <a:buChar char="•"/>
            </a:pPr>
            <a:r>
              <a:rPr lang="en-US" b="true" sz="1867">
                <a:solidFill>
                  <a:srgbClr val="237AB6"/>
                </a:solidFill>
                <a:latin typeface="DM Sans Bold"/>
                <a:ea typeface="DM Sans Bold"/>
                <a:cs typeface="DM Sans Bold"/>
                <a:sym typeface="DM Sans Bold"/>
              </a:rPr>
              <a:t>Smaller amounts go to crowdfunding types (equity, product crowdfunding), which often involve smaller investors and are typically used for niche or early-stage financing.</a:t>
            </a:r>
          </a:p>
          <a:p>
            <a:pPr algn="l" marL="403137" indent="-201569" lvl="1">
              <a:lnSpc>
                <a:spcPts val="2240"/>
              </a:lnSpc>
              <a:buFont typeface="Arial"/>
              <a:buChar char="•"/>
            </a:pPr>
            <a:r>
              <a:rPr lang="en-US" b="true" sz="1867">
                <a:solidFill>
                  <a:srgbClr val="237AB6"/>
                </a:solidFill>
                <a:latin typeface="DM Sans Bold"/>
                <a:ea typeface="DM Sans Bold"/>
                <a:cs typeface="DM Sans Bold"/>
                <a:sym typeface="DM Sans Bold"/>
              </a:rPr>
              <a:t>Post-IPO Debt has the highest average at 292.3 M. This large size is typical of later-stage or public companies seeking large financing amounts for restructuring.</a:t>
            </a:r>
          </a:p>
          <a:p>
            <a:pPr algn="l" marL="403137" indent="-201569" lvl="1">
              <a:lnSpc>
                <a:spcPts val="2240"/>
              </a:lnSpc>
              <a:buFont typeface="Arial"/>
              <a:buChar char="•"/>
            </a:pPr>
            <a:r>
              <a:rPr lang="en-US" b="true" sz="1867">
                <a:solidFill>
                  <a:srgbClr val="237AB6"/>
                </a:solidFill>
                <a:latin typeface="DM Sans Bold"/>
                <a:ea typeface="DM Sans Bold"/>
                <a:cs typeface="DM Sans Bold"/>
                <a:sym typeface="DM Sans Bold"/>
              </a:rPr>
              <a:t>Venture has an average deal size of 15.93 M, indicating robust funding but distributed across a large number of companies.</a:t>
            </a:r>
          </a:p>
          <a:p>
            <a:pPr algn="l" marL="380384" indent="-190192" lvl="1">
              <a:lnSpc>
                <a:spcPts val="2114"/>
              </a:lnSpc>
              <a:buFont typeface="Arial"/>
              <a:buChar char="•"/>
            </a:pPr>
            <a:r>
              <a:rPr lang="en-US" b="true" sz="1761">
                <a:solidFill>
                  <a:srgbClr val="237AB6"/>
                </a:solidFill>
                <a:latin typeface="DM Sans Bold"/>
                <a:ea typeface="DM Sans Bold"/>
                <a:cs typeface="DM Sans Bold"/>
                <a:sym typeface="DM Sans Bold"/>
              </a:rPr>
              <a:t> Private equity (74.69 M) &amp; secondary market (100.06 M) show higher average deal sizes as they target companies with established valuations, often as part of strategic growth or exit plans.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4803" y="2374516"/>
            <a:ext cx="1475373" cy="147537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6D73"/>
            </a:solidFill>
          </p:spPr>
        </p:sp>
      </p:grpSp>
      <p:grpSp>
        <p:nvGrpSpPr>
          <p:cNvPr name="Group 4" id="4"/>
          <p:cNvGrpSpPr/>
          <p:nvPr/>
        </p:nvGrpSpPr>
        <p:grpSpPr>
          <a:xfrm rot="0">
            <a:off x="1028700" y="4392759"/>
            <a:ext cx="1475373" cy="1475373"/>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CFAE"/>
            </a:solidFill>
          </p:spPr>
        </p:sp>
      </p:grpSp>
      <p:grpSp>
        <p:nvGrpSpPr>
          <p:cNvPr name="Group 6" id="6"/>
          <p:cNvGrpSpPr/>
          <p:nvPr/>
        </p:nvGrpSpPr>
        <p:grpSpPr>
          <a:xfrm rot="0">
            <a:off x="1004803" y="6411002"/>
            <a:ext cx="1475373" cy="1475373"/>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B77"/>
            </a:solidFill>
          </p:spPr>
        </p:sp>
      </p:grpSp>
      <p:sp>
        <p:nvSpPr>
          <p:cNvPr name="TextBox 8" id="8"/>
          <p:cNvSpPr txBox="true"/>
          <p:nvPr/>
        </p:nvSpPr>
        <p:spPr>
          <a:xfrm rot="0">
            <a:off x="11014933" y="1893186"/>
            <a:ext cx="1495676" cy="481330"/>
          </a:xfrm>
          <a:prstGeom prst="rect">
            <a:avLst/>
          </a:prstGeom>
        </p:spPr>
        <p:txBody>
          <a:bodyPr anchor="t" rtlCol="false" tIns="0" lIns="0" bIns="0" rIns="0">
            <a:spAutoFit/>
          </a:bodyPr>
          <a:lstStyle/>
          <a:p>
            <a:pPr algn="ctr">
              <a:lnSpc>
                <a:spcPts val="3919"/>
              </a:lnSpc>
            </a:pPr>
            <a:r>
              <a:rPr lang="en-US" b="true" sz="2799">
                <a:solidFill>
                  <a:srgbClr val="FFFFFF"/>
                </a:solidFill>
                <a:latin typeface="IBM Plex Sans Bold"/>
                <a:ea typeface="IBM Plex Sans Bold"/>
                <a:cs typeface="IBM Plex Sans Bold"/>
                <a:sym typeface="IBM Plex Sans Bold"/>
              </a:rPr>
              <a:t>+24K</a:t>
            </a:r>
          </a:p>
        </p:txBody>
      </p:sp>
      <p:sp>
        <p:nvSpPr>
          <p:cNvPr name="Freeform 9" id="9"/>
          <p:cNvSpPr/>
          <p:nvPr/>
        </p:nvSpPr>
        <p:spPr>
          <a:xfrm flipH="false" flipV="false" rot="0">
            <a:off x="10557150" y="1356665"/>
            <a:ext cx="6063501" cy="4663278"/>
          </a:xfrm>
          <a:custGeom>
            <a:avLst/>
            <a:gdLst/>
            <a:ahLst/>
            <a:cxnLst/>
            <a:rect r="r" b="b" t="t" l="l"/>
            <a:pathLst>
              <a:path h="4663278" w="6063501">
                <a:moveTo>
                  <a:pt x="0" y="0"/>
                </a:moveTo>
                <a:lnTo>
                  <a:pt x="6063501" y="0"/>
                </a:lnTo>
                <a:lnTo>
                  <a:pt x="6063501" y="4663278"/>
                </a:lnTo>
                <a:lnTo>
                  <a:pt x="0" y="4663278"/>
                </a:lnTo>
                <a:lnTo>
                  <a:pt x="0" y="0"/>
                </a:lnTo>
                <a:close/>
              </a:path>
            </a:pathLst>
          </a:custGeom>
          <a:blipFill>
            <a:blip r:embed="rId2"/>
            <a:stretch>
              <a:fillRect l="0" t="-1570" r="0" b="-2450"/>
            </a:stretch>
          </a:blipFill>
        </p:spPr>
      </p:sp>
      <p:sp>
        <p:nvSpPr>
          <p:cNvPr name="Freeform 10" id="10"/>
          <p:cNvSpPr/>
          <p:nvPr/>
        </p:nvSpPr>
        <p:spPr>
          <a:xfrm flipH="false" flipV="false" rot="0">
            <a:off x="10557150" y="6411002"/>
            <a:ext cx="6063501" cy="3027286"/>
          </a:xfrm>
          <a:custGeom>
            <a:avLst/>
            <a:gdLst/>
            <a:ahLst/>
            <a:cxnLst/>
            <a:rect r="r" b="b" t="t" l="l"/>
            <a:pathLst>
              <a:path h="3027286" w="6063501">
                <a:moveTo>
                  <a:pt x="0" y="0"/>
                </a:moveTo>
                <a:lnTo>
                  <a:pt x="6063501" y="0"/>
                </a:lnTo>
                <a:lnTo>
                  <a:pt x="6063501" y="3027285"/>
                </a:lnTo>
                <a:lnTo>
                  <a:pt x="0" y="3027285"/>
                </a:lnTo>
                <a:lnTo>
                  <a:pt x="0" y="0"/>
                </a:lnTo>
                <a:close/>
              </a:path>
            </a:pathLst>
          </a:custGeom>
          <a:blipFill>
            <a:blip r:embed="rId3"/>
            <a:stretch>
              <a:fillRect l="0" t="0" r="0" b="0"/>
            </a:stretch>
          </a:blipFill>
        </p:spPr>
      </p:sp>
      <p:sp>
        <p:nvSpPr>
          <p:cNvPr name="Freeform 11" id="11"/>
          <p:cNvSpPr/>
          <p:nvPr/>
        </p:nvSpPr>
        <p:spPr>
          <a:xfrm flipH="false" flipV="false" rot="0">
            <a:off x="10557150" y="6212327"/>
            <a:ext cx="5822231" cy="4074673"/>
          </a:xfrm>
          <a:custGeom>
            <a:avLst/>
            <a:gdLst/>
            <a:ahLst/>
            <a:cxnLst/>
            <a:rect r="r" b="b" t="t" l="l"/>
            <a:pathLst>
              <a:path h="4074673" w="5822231">
                <a:moveTo>
                  <a:pt x="0" y="0"/>
                </a:moveTo>
                <a:lnTo>
                  <a:pt x="5822231" y="0"/>
                </a:lnTo>
                <a:lnTo>
                  <a:pt x="5822231" y="4074673"/>
                </a:lnTo>
                <a:lnTo>
                  <a:pt x="0" y="4074673"/>
                </a:lnTo>
                <a:lnTo>
                  <a:pt x="0" y="0"/>
                </a:lnTo>
                <a:close/>
              </a:path>
            </a:pathLst>
          </a:custGeom>
          <a:blipFill>
            <a:blip r:embed="rId4"/>
            <a:stretch>
              <a:fillRect l="0" t="-2441" r="0" b="-1303"/>
            </a:stretch>
          </a:blipFill>
        </p:spPr>
      </p:sp>
      <p:sp>
        <p:nvSpPr>
          <p:cNvPr name="Freeform 12" id="12"/>
          <p:cNvSpPr/>
          <p:nvPr/>
        </p:nvSpPr>
        <p:spPr>
          <a:xfrm flipH="false" flipV="false" rot="0">
            <a:off x="10557150" y="1068015"/>
            <a:ext cx="5822231" cy="4785539"/>
          </a:xfrm>
          <a:custGeom>
            <a:avLst/>
            <a:gdLst/>
            <a:ahLst/>
            <a:cxnLst/>
            <a:rect r="r" b="b" t="t" l="l"/>
            <a:pathLst>
              <a:path h="4785539" w="5822231">
                <a:moveTo>
                  <a:pt x="0" y="0"/>
                </a:moveTo>
                <a:lnTo>
                  <a:pt x="5822231" y="0"/>
                </a:lnTo>
                <a:lnTo>
                  <a:pt x="5822231" y="4785539"/>
                </a:lnTo>
                <a:lnTo>
                  <a:pt x="0" y="4785539"/>
                </a:lnTo>
                <a:lnTo>
                  <a:pt x="0" y="0"/>
                </a:lnTo>
                <a:close/>
              </a:path>
            </a:pathLst>
          </a:custGeom>
          <a:blipFill>
            <a:blip r:embed="rId5"/>
            <a:stretch>
              <a:fillRect l="0" t="0" r="0" b="0"/>
            </a:stretch>
          </a:blipFill>
        </p:spPr>
      </p:sp>
      <p:sp>
        <p:nvSpPr>
          <p:cNvPr name="TextBox 13" id="13"/>
          <p:cNvSpPr txBox="true"/>
          <p:nvPr/>
        </p:nvSpPr>
        <p:spPr>
          <a:xfrm rot="0">
            <a:off x="1004803" y="939289"/>
            <a:ext cx="8425293" cy="1435227"/>
          </a:xfrm>
          <a:prstGeom prst="rect">
            <a:avLst/>
          </a:prstGeom>
        </p:spPr>
        <p:txBody>
          <a:bodyPr anchor="t" rtlCol="false" tIns="0" lIns="0" bIns="0" rIns="0">
            <a:spAutoFit/>
          </a:bodyPr>
          <a:lstStyle/>
          <a:p>
            <a:pPr algn="ctr">
              <a:lnSpc>
                <a:spcPts val="5544"/>
              </a:lnSpc>
            </a:pPr>
            <a:r>
              <a:rPr lang="en-US" b="true" sz="5600">
                <a:solidFill>
                  <a:srgbClr val="227C9D"/>
                </a:solidFill>
                <a:latin typeface="Kollektif Bold"/>
                <a:ea typeface="Kollektif Bold"/>
                <a:cs typeface="Kollektif Bold"/>
                <a:sym typeface="Kollektif Bold"/>
              </a:rPr>
              <a:t> FUNDING ANALYSIS IN 2008-2010</a:t>
            </a:r>
          </a:p>
        </p:txBody>
      </p:sp>
      <p:sp>
        <p:nvSpPr>
          <p:cNvPr name="TextBox 14" id="14"/>
          <p:cNvSpPr txBox="true"/>
          <p:nvPr/>
        </p:nvSpPr>
        <p:spPr>
          <a:xfrm rot="0">
            <a:off x="2789823" y="2631053"/>
            <a:ext cx="3462690" cy="481330"/>
          </a:xfrm>
          <a:prstGeom prst="rect">
            <a:avLst/>
          </a:prstGeom>
        </p:spPr>
        <p:txBody>
          <a:bodyPr anchor="t" rtlCol="false" tIns="0" lIns="0" bIns="0" rIns="0">
            <a:spAutoFit/>
          </a:bodyPr>
          <a:lstStyle/>
          <a:p>
            <a:pPr algn="l">
              <a:lnSpc>
                <a:spcPts val="3919"/>
              </a:lnSpc>
            </a:pPr>
            <a:r>
              <a:rPr lang="en-US" b="true" sz="2799">
                <a:solidFill>
                  <a:srgbClr val="FE6D73"/>
                </a:solidFill>
                <a:latin typeface="DM Sans Bold"/>
                <a:ea typeface="DM Sans Bold"/>
                <a:cs typeface="DM Sans Bold"/>
                <a:sym typeface="DM Sans Bold"/>
              </a:rPr>
              <a:t>GREAT RECESSION</a:t>
            </a:r>
          </a:p>
        </p:txBody>
      </p:sp>
      <p:sp>
        <p:nvSpPr>
          <p:cNvPr name="TextBox 15" id="15"/>
          <p:cNvSpPr txBox="true"/>
          <p:nvPr/>
        </p:nvSpPr>
        <p:spPr>
          <a:xfrm rot="0">
            <a:off x="2789823" y="3211503"/>
            <a:ext cx="5815951" cy="1022923"/>
          </a:xfrm>
          <a:prstGeom prst="rect">
            <a:avLst/>
          </a:prstGeom>
        </p:spPr>
        <p:txBody>
          <a:bodyPr anchor="t" rtlCol="false" tIns="0" lIns="0" bIns="0" rIns="0">
            <a:spAutoFit/>
          </a:bodyPr>
          <a:lstStyle/>
          <a:p>
            <a:pPr algn="l">
              <a:lnSpc>
                <a:spcPts val="1656"/>
              </a:lnSpc>
            </a:pPr>
            <a:r>
              <a:rPr lang="en-US" sz="1380">
                <a:solidFill>
                  <a:srgbClr val="545454"/>
                </a:solidFill>
                <a:latin typeface="DM Sans"/>
                <a:ea typeface="DM Sans"/>
                <a:cs typeface="DM Sans"/>
                <a:sym typeface="DM Sans"/>
              </a:rPr>
              <a:t>Despite the global economic downturn in 2008, there was a notable jump in funding, rising from $16.75 billion in 2007 to $21.77 billion in 2008. This could indicate that investors continued to fund startups, particularly in tech, which was more resilient than other sectors during the crisis. </a:t>
            </a:r>
          </a:p>
        </p:txBody>
      </p:sp>
      <p:sp>
        <p:nvSpPr>
          <p:cNvPr name="TextBox 16" id="16"/>
          <p:cNvSpPr txBox="true"/>
          <p:nvPr/>
        </p:nvSpPr>
        <p:spPr>
          <a:xfrm rot="0">
            <a:off x="1004803" y="2842962"/>
            <a:ext cx="1475373" cy="481330"/>
          </a:xfrm>
          <a:prstGeom prst="rect">
            <a:avLst/>
          </a:prstGeom>
        </p:spPr>
        <p:txBody>
          <a:bodyPr anchor="t" rtlCol="false" tIns="0" lIns="0" bIns="0" rIns="0">
            <a:spAutoFit/>
          </a:bodyPr>
          <a:lstStyle/>
          <a:p>
            <a:pPr algn="ctr">
              <a:lnSpc>
                <a:spcPts val="3919"/>
              </a:lnSpc>
            </a:pPr>
            <a:r>
              <a:rPr lang="en-US" b="true" sz="2799">
                <a:solidFill>
                  <a:srgbClr val="FFFFFF"/>
                </a:solidFill>
                <a:latin typeface="IBM Plex Sans Bold"/>
                <a:ea typeface="IBM Plex Sans Bold"/>
                <a:cs typeface="IBM Plex Sans Bold"/>
                <a:sym typeface="IBM Plex Sans Bold"/>
              </a:rPr>
              <a:t>2008</a:t>
            </a:r>
          </a:p>
        </p:txBody>
      </p:sp>
      <p:sp>
        <p:nvSpPr>
          <p:cNvPr name="TextBox 17" id="17"/>
          <p:cNvSpPr txBox="true"/>
          <p:nvPr/>
        </p:nvSpPr>
        <p:spPr>
          <a:xfrm rot="0">
            <a:off x="1028700" y="4874260"/>
            <a:ext cx="1475373" cy="481330"/>
          </a:xfrm>
          <a:prstGeom prst="rect">
            <a:avLst/>
          </a:prstGeom>
        </p:spPr>
        <p:txBody>
          <a:bodyPr anchor="t" rtlCol="false" tIns="0" lIns="0" bIns="0" rIns="0">
            <a:spAutoFit/>
          </a:bodyPr>
          <a:lstStyle/>
          <a:p>
            <a:pPr algn="ctr">
              <a:lnSpc>
                <a:spcPts val="3919"/>
              </a:lnSpc>
            </a:pPr>
            <a:r>
              <a:rPr lang="en-US" b="true" sz="2799">
                <a:solidFill>
                  <a:srgbClr val="FFFFFF"/>
                </a:solidFill>
                <a:latin typeface="IBM Plex Sans Bold"/>
                <a:ea typeface="IBM Plex Sans Bold"/>
                <a:cs typeface="IBM Plex Sans Bold"/>
                <a:sym typeface="IBM Plex Sans Bold"/>
              </a:rPr>
              <a:t>2009</a:t>
            </a:r>
          </a:p>
        </p:txBody>
      </p:sp>
      <p:sp>
        <p:nvSpPr>
          <p:cNvPr name="TextBox 18" id="18"/>
          <p:cNvSpPr txBox="true"/>
          <p:nvPr/>
        </p:nvSpPr>
        <p:spPr>
          <a:xfrm rot="0">
            <a:off x="1028700" y="6879448"/>
            <a:ext cx="1475373" cy="481330"/>
          </a:xfrm>
          <a:prstGeom prst="rect">
            <a:avLst/>
          </a:prstGeom>
        </p:spPr>
        <p:txBody>
          <a:bodyPr anchor="t" rtlCol="false" tIns="0" lIns="0" bIns="0" rIns="0">
            <a:spAutoFit/>
          </a:bodyPr>
          <a:lstStyle/>
          <a:p>
            <a:pPr algn="ctr">
              <a:lnSpc>
                <a:spcPts val="3919"/>
              </a:lnSpc>
            </a:pPr>
            <a:r>
              <a:rPr lang="en-US" b="true" sz="2799">
                <a:solidFill>
                  <a:srgbClr val="FFFFFF"/>
                </a:solidFill>
                <a:latin typeface="IBM Plex Sans Bold"/>
                <a:ea typeface="IBM Plex Sans Bold"/>
                <a:cs typeface="IBM Plex Sans Bold"/>
                <a:sym typeface="IBM Plex Sans Bold"/>
              </a:rPr>
              <a:t>2010</a:t>
            </a:r>
          </a:p>
        </p:txBody>
      </p:sp>
      <p:sp>
        <p:nvSpPr>
          <p:cNvPr name="TextBox 19" id="19"/>
          <p:cNvSpPr txBox="true"/>
          <p:nvPr/>
        </p:nvSpPr>
        <p:spPr>
          <a:xfrm rot="0">
            <a:off x="2906290" y="4598283"/>
            <a:ext cx="3346223" cy="481330"/>
          </a:xfrm>
          <a:prstGeom prst="rect">
            <a:avLst/>
          </a:prstGeom>
        </p:spPr>
        <p:txBody>
          <a:bodyPr anchor="t" rtlCol="false" tIns="0" lIns="0" bIns="0" rIns="0">
            <a:spAutoFit/>
          </a:bodyPr>
          <a:lstStyle/>
          <a:p>
            <a:pPr algn="l">
              <a:lnSpc>
                <a:spcPts val="3919"/>
              </a:lnSpc>
            </a:pPr>
            <a:r>
              <a:rPr lang="en-US" b="true" sz="2799">
                <a:solidFill>
                  <a:srgbClr val="48CFAE"/>
                </a:solidFill>
                <a:latin typeface="DM Sans Bold"/>
                <a:ea typeface="DM Sans Bold"/>
                <a:cs typeface="DM Sans Bold"/>
                <a:sym typeface="DM Sans Bold"/>
              </a:rPr>
              <a:t>POST RECESSION</a:t>
            </a:r>
          </a:p>
        </p:txBody>
      </p:sp>
      <p:sp>
        <p:nvSpPr>
          <p:cNvPr name="TextBox 20" id="20"/>
          <p:cNvSpPr txBox="true"/>
          <p:nvPr/>
        </p:nvSpPr>
        <p:spPr>
          <a:xfrm rot="0">
            <a:off x="2789823" y="5143500"/>
            <a:ext cx="5646051" cy="838200"/>
          </a:xfrm>
          <a:prstGeom prst="rect">
            <a:avLst/>
          </a:prstGeom>
        </p:spPr>
        <p:txBody>
          <a:bodyPr anchor="t" rtlCol="false" tIns="0" lIns="0" bIns="0" rIns="0">
            <a:spAutoFit/>
          </a:bodyPr>
          <a:lstStyle/>
          <a:p>
            <a:pPr algn="l">
              <a:lnSpc>
                <a:spcPts val="1680"/>
              </a:lnSpc>
            </a:pPr>
            <a:r>
              <a:rPr lang="en-US" sz="1400">
                <a:solidFill>
                  <a:srgbClr val="545454"/>
                </a:solidFill>
                <a:latin typeface="DM Sans"/>
                <a:ea typeface="DM Sans"/>
                <a:cs typeface="DM Sans"/>
                <a:sym typeface="DM Sans"/>
              </a:rPr>
              <a:t>However, 2009 may show the lagging effects of the crisis, where growth slowed somewhat compared to previous years. Though there is healthy growth in the startup ecosystem, likely driven by innovation in tech and increasing investor interest.</a:t>
            </a:r>
          </a:p>
        </p:txBody>
      </p:sp>
      <p:sp>
        <p:nvSpPr>
          <p:cNvPr name="TextBox 21" id="21"/>
          <p:cNvSpPr txBox="true"/>
          <p:nvPr/>
        </p:nvSpPr>
        <p:spPr>
          <a:xfrm rot="0">
            <a:off x="2906290" y="6455267"/>
            <a:ext cx="3779724" cy="481330"/>
          </a:xfrm>
          <a:prstGeom prst="rect">
            <a:avLst/>
          </a:prstGeom>
        </p:spPr>
        <p:txBody>
          <a:bodyPr anchor="t" rtlCol="false" tIns="0" lIns="0" bIns="0" rIns="0">
            <a:spAutoFit/>
          </a:bodyPr>
          <a:lstStyle/>
          <a:p>
            <a:pPr algn="l">
              <a:lnSpc>
                <a:spcPts val="3919"/>
              </a:lnSpc>
            </a:pPr>
            <a:r>
              <a:rPr lang="en-US" b="true" sz="2799">
                <a:solidFill>
                  <a:srgbClr val="FFCB77"/>
                </a:solidFill>
                <a:latin typeface="DM Sans Bold"/>
                <a:ea typeface="DM Sans Bold"/>
                <a:cs typeface="DM Sans Bold"/>
                <a:sym typeface="DM Sans Bold"/>
              </a:rPr>
              <a:t>RECOVERY PERIOD</a:t>
            </a:r>
          </a:p>
        </p:txBody>
      </p:sp>
      <p:sp>
        <p:nvSpPr>
          <p:cNvPr name="TextBox 22" id="22"/>
          <p:cNvSpPr txBox="true"/>
          <p:nvPr/>
        </p:nvSpPr>
        <p:spPr>
          <a:xfrm rot="0">
            <a:off x="2789823" y="7148688"/>
            <a:ext cx="5646051" cy="1047750"/>
          </a:xfrm>
          <a:prstGeom prst="rect">
            <a:avLst/>
          </a:prstGeom>
        </p:spPr>
        <p:txBody>
          <a:bodyPr anchor="t" rtlCol="false" tIns="0" lIns="0" bIns="0" rIns="0">
            <a:spAutoFit/>
          </a:bodyPr>
          <a:lstStyle/>
          <a:p>
            <a:pPr algn="l">
              <a:lnSpc>
                <a:spcPts val="1680"/>
              </a:lnSpc>
            </a:pPr>
            <a:r>
              <a:rPr lang="en-US" sz="1400">
                <a:solidFill>
                  <a:srgbClr val="545454"/>
                </a:solidFill>
                <a:latin typeface="DM Sans"/>
                <a:ea typeface="DM Sans"/>
                <a:cs typeface="DM Sans"/>
                <a:sym typeface="DM Sans"/>
              </a:rPr>
              <a:t>Starting from 2010, there is a significant uptick in funding, with the total climbing from $45.34 billion in 2010 to $527.72 billion in 2014. This post-recession boom coincides with global economic recovery, as well as the rise of major tech unicorns, increased venture capital activity, and growing investor confidence in startups.</a:t>
            </a:r>
          </a:p>
        </p:txBody>
      </p:sp>
      <p:grpSp>
        <p:nvGrpSpPr>
          <p:cNvPr name="Group 23" id="23"/>
          <p:cNvGrpSpPr/>
          <p:nvPr/>
        </p:nvGrpSpPr>
        <p:grpSpPr>
          <a:xfrm rot="0">
            <a:off x="1247929" y="8510763"/>
            <a:ext cx="8357800" cy="1344034"/>
            <a:chOff x="0" y="0"/>
            <a:chExt cx="2970464" cy="477686"/>
          </a:xfrm>
        </p:grpSpPr>
        <p:sp>
          <p:nvSpPr>
            <p:cNvPr name="Freeform 24" id="24"/>
            <p:cNvSpPr/>
            <p:nvPr/>
          </p:nvSpPr>
          <p:spPr>
            <a:xfrm flipH="false" flipV="false" rot="0">
              <a:off x="0" y="0"/>
              <a:ext cx="2970464" cy="477686"/>
            </a:xfrm>
            <a:custGeom>
              <a:avLst/>
              <a:gdLst/>
              <a:ahLst/>
              <a:cxnLst/>
              <a:rect r="r" b="b" t="t" l="l"/>
              <a:pathLst>
                <a:path h="477686" w="2970464">
                  <a:moveTo>
                    <a:pt x="47242" y="0"/>
                  </a:moveTo>
                  <a:lnTo>
                    <a:pt x="2923222" y="0"/>
                  </a:lnTo>
                  <a:cubicBezTo>
                    <a:pt x="2949313" y="0"/>
                    <a:pt x="2970464" y="21151"/>
                    <a:pt x="2970464" y="47242"/>
                  </a:cubicBezTo>
                  <a:lnTo>
                    <a:pt x="2970464" y="430444"/>
                  </a:lnTo>
                  <a:cubicBezTo>
                    <a:pt x="2970464" y="456535"/>
                    <a:pt x="2949313" y="477686"/>
                    <a:pt x="2923222" y="477686"/>
                  </a:cubicBezTo>
                  <a:lnTo>
                    <a:pt x="47242" y="477686"/>
                  </a:lnTo>
                  <a:cubicBezTo>
                    <a:pt x="21151" y="477686"/>
                    <a:pt x="0" y="456535"/>
                    <a:pt x="0" y="430444"/>
                  </a:cubicBezTo>
                  <a:lnTo>
                    <a:pt x="0" y="47242"/>
                  </a:lnTo>
                  <a:cubicBezTo>
                    <a:pt x="0" y="21151"/>
                    <a:pt x="21151" y="0"/>
                    <a:pt x="47242" y="0"/>
                  </a:cubicBezTo>
                  <a:close/>
                </a:path>
              </a:pathLst>
            </a:custGeom>
            <a:gradFill rotWithShape="true">
              <a:gsLst>
                <a:gs pos="0">
                  <a:srgbClr val="8C52FF">
                    <a:alpha val="100000"/>
                  </a:srgbClr>
                </a:gs>
                <a:gs pos="100000">
                  <a:srgbClr val="5CE1E6">
                    <a:alpha val="100000"/>
                  </a:srgbClr>
                </a:gs>
              </a:gsLst>
              <a:lin ang="0"/>
            </a:gradFill>
          </p:spPr>
        </p:sp>
        <p:sp>
          <p:nvSpPr>
            <p:cNvPr name="TextBox 25" id="25"/>
            <p:cNvSpPr txBox="true"/>
            <p:nvPr/>
          </p:nvSpPr>
          <p:spPr>
            <a:xfrm>
              <a:off x="0" y="9525"/>
              <a:ext cx="2970464" cy="468161"/>
            </a:xfrm>
            <a:prstGeom prst="rect">
              <a:avLst/>
            </a:prstGeom>
          </p:spPr>
          <p:txBody>
            <a:bodyPr anchor="ctr" rtlCol="false" tIns="50800" lIns="50800" bIns="50800" rIns="50800"/>
            <a:lstStyle/>
            <a:p>
              <a:pPr algn="ctr">
                <a:lnSpc>
                  <a:spcPts val="2109"/>
                </a:lnSpc>
              </a:pPr>
              <a:r>
                <a:rPr lang="en-US" sz="1900">
                  <a:solidFill>
                    <a:srgbClr val="FFFFFF"/>
                  </a:solidFill>
                  <a:latin typeface="DM Sans"/>
                  <a:ea typeface="DM Sans"/>
                  <a:cs typeface="DM Sans"/>
                  <a:sym typeface="DM Sans"/>
                </a:rPr>
                <a:t>The fundings in 2008-2010 has been mainly due to sectors like Biotech, Clean Technology, Software, Mobile, health etc.These sectors remained resilient, showing that these sectors attracted more funding despite broader economic uncertaintie</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3166134" y="-4341298"/>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3628748" y="-3521748"/>
            <a:ext cx="5185216" cy="5132702"/>
          </a:xfrm>
          <a:prstGeom prst="line">
            <a:avLst/>
          </a:prstGeom>
          <a:ln cap="flat" w="28575">
            <a:solidFill>
              <a:srgbClr val="8CA9AD"/>
            </a:solidFill>
            <a:prstDash val="solid"/>
            <a:headEnd type="none" len="sm" w="sm"/>
            <a:tailEnd type="none" len="sm" w="sm"/>
          </a:ln>
        </p:spPr>
      </p:sp>
      <p:sp>
        <p:nvSpPr>
          <p:cNvPr name="AutoShape 6" id="6"/>
          <p:cNvSpPr/>
          <p:nvPr/>
        </p:nvSpPr>
        <p:spPr>
          <a:xfrm>
            <a:off x="-3842695" y="-3209072"/>
            <a:ext cx="5038853" cy="5038853"/>
          </a:xfrm>
          <a:prstGeom prst="line">
            <a:avLst/>
          </a:prstGeom>
          <a:ln cap="flat" w="28575">
            <a:solidFill>
              <a:srgbClr val="8CA9AD"/>
            </a:solidFill>
            <a:prstDash val="solid"/>
            <a:headEnd type="none" len="sm" w="sm"/>
            <a:tailEnd type="none" len="sm" w="sm"/>
          </a:ln>
        </p:spPr>
      </p:sp>
      <p:sp>
        <p:nvSpPr>
          <p:cNvPr name="AutoShape 7" id="7"/>
          <p:cNvSpPr/>
          <p:nvPr/>
        </p:nvSpPr>
        <p:spPr>
          <a:xfrm>
            <a:off x="-4022296" y="-2850601"/>
            <a:ext cx="4867141" cy="4867141"/>
          </a:xfrm>
          <a:prstGeom prst="line">
            <a:avLst/>
          </a:prstGeom>
          <a:ln cap="flat" w="28575">
            <a:solidFill>
              <a:srgbClr val="8CA9AD"/>
            </a:solidFill>
            <a:prstDash val="solid"/>
            <a:headEnd type="none" len="sm" w="sm"/>
            <a:tailEnd type="none" len="sm" w="sm"/>
          </a:ln>
        </p:spPr>
      </p:sp>
      <p:sp>
        <p:nvSpPr>
          <p:cNvPr name="AutoShape 8" id="8"/>
          <p:cNvSpPr/>
          <p:nvPr/>
        </p:nvSpPr>
        <p:spPr>
          <a:xfrm>
            <a:off x="-4148951" y="-2464334"/>
            <a:ext cx="4690515" cy="4690515"/>
          </a:xfrm>
          <a:prstGeom prst="line">
            <a:avLst/>
          </a:prstGeom>
          <a:ln cap="flat" w="28575">
            <a:solidFill>
              <a:srgbClr val="8CA9AD"/>
            </a:solidFill>
            <a:prstDash val="solid"/>
            <a:headEnd type="none" len="sm" w="sm"/>
            <a:tailEnd type="none" len="sm" w="sm"/>
          </a:ln>
        </p:spPr>
      </p:sp>
      <p:sp>
        <p:nvSpPr>
          <p:cNvPr name="AutoShape 9" id="9"/>
          <p:cNvSpPr/>
          <p:nvPr/>
        </p:nvSpPr>
        <p:spPr>
          <a:xfrm>
            <a:off x="-4292805" y="-2024657"/>
            <a:ext cx="4347674" cy="4347674"/>
          </a:xfrm>
          <a:prstGeom prst="line">
            <a:avLst/>
          </a:prstGeom>
          <a:ln cap="flat" w="28575">
            <a:solidFill>
              <a:srgbClr val="8CA9AD"/>
            </a:solidFill>
            <a:prstDash val="solid"/>
            <a:headEnd type="none" len="sm" w="sm"/>
            <a:tailEnd type="none" len="sm" w="sm"/>
          </a:ln>
        </p:spPr>
      </p:sp>
      <p:sp>
        <p:nvSpPr>
          <p:cNvPr name="TextBox 10" id="10"/>
          <p:cNvSpPr txBox="true"/>
          <p:nvPr/>
        </p:nvSpPr>
        <p:spPr>
          <a:xfrm rot="0">
            <a:off x="5527096" y="1089879"/>
            <a:ext cx="7587532" cy="739902"/>
          </a:xfrm>
          <a:prstGeom prst="rect">
            <a:avLst/>
          </a:prstGeom>
        </p:spPr>
        <p:txBody>
          <a:bodyPr anchor="t" rtlCol="false" tIns="0" lIns="0" bIns="0" rIns="0">
            <a:spAutoFit/>
          </a:bodyPr>
          <a:lstStyle/>
          <a:p>
            <a:pPr algn="l">
              <a:lnSpc>
                <a:spcPts val="5544"/>
              </a:lnSpc>
            </a:pPr>
            <a:r>
              <a:rPr lang="en-US" b="true" sz="5600">
                <a:solidFill>
                  <a:srgbClr val="227C9D"/>
                </a:solidFill>
                <a:latin typeface="Kollektif Bold"/>
                <a:ea typeface="Kollektif Bold"/>
                <a:cs typeface="Kollektif Bold"/>
                <a:sym typeface="Kollektif Bold"/>
              </a:rPr>
              <a:t>YOY GROWTH TREND</a:t>
            </a:r>
          </a:p>
        </p:txBody>
      </p:sp>
      <p:sp>
        <p:nvSpPr>
          <p:cNvPr name="Freeform 11" id="11"/>
          <p:cNvSpPr/>
          <p:nvPr/>
        </p:nvSpPr>
        <p:spPr>
          <a:xfrm flipH="false" flipV="false" rot="0">
            <a:off x="17266571" y="70906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182762" y="81744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10800000">
            <a:off x="16182762" y="92583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5400000">
            <a:off x="17266571" y="92583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25249" y="2569108"/>
            <a:ext cx="9663580" cy="5605384"/>
          </a:xfrm>
          <a:custGeom>
            <a:avLst/>
            <a:gdLst/>
            <a:ahLst/>
            <a:cxnLst/>
            <a:rect r="r" b="b" t="t" l="l"/>
            <a:pathLst>
              <a:path h="5605384" w="9663580">
                <a:moveTo>
                  <a:pt x="0" y="0"/>
                </a:moveTo>
                <a:lnTo>
                  <a:pt x="9663579" y="0"/>
                </a:lnTo>
                <a:lnTo>
                  <a:pt x="9663579" y="5605383"/>
                </a:lnTo>
                <a:lnTo>
                  <a:pt x="0" y="5605383"/>
                </a:lnTo>
                <a:lnTo>
                  <a:pt x="0" y="0"/>
                </a:lnTo>
                <a:close/>
              </a:path>
            </a:pathLst>
          </a:custGeom>
          <a:blipFill>
            <a:blip r:embed="rId8"/>
            <a:stretch>
              <a:fillRect l="0" t="0" r="0" b="0"/>
            </a:stretch>
          </a:blipFill>
        </p:spPr>
      </p:sp>
      <p:sp>
        <p:nvSpPr>
          <p:cNvPr name="TextBox 16" id="16"/>
          <p:cNvSpPr txBox="true"/>
          <p:nvPr/>
        </p:nvSpPr>
        <p:spPr>
          <a:xfrm rot="0">
            <a:off x="9788828" y="2727497"/>
            <a:ext cx="8019647" cy="5638800"/>
          </a:xfrm>
          <a:prstGeom prst="rect">
            <a:avLst/>
          </a:prstGeom>
        </p:spPr>
        <p:txBody>
          <a:bodyPr anchor="t" rtlCol="false" tIns="0" lIns="0" bIns="0" rIns="0">
            <a:spAutoFit/>
          </a:bodyPr>
          <a:lstStyle/>
          <a:p>
            <a:pPr algn="l">
              <a:lnSpc>
                <a:spcPts val="2801"/>
              </a:lnSpc>
            </a:pPr>
            <a:r>
              <a:rPr lang="en-US" sz="2334">
                <a:solidFill>
                  <a:srgbClr val="48CFAE"/>
                </a:solidFill>
                <a:latin typeface="DM Sans"/>
                <a:ea typeface="DM Sans"/>
                <a:cs typeface="DM Sans"/>
                <a:sym typeface="DM Sans"/>
              </a:rPr>
              <a:t>There was an explosive increase in YoY growth during 2005-2007, driven by an influx of capital into emerging startups, with 2005 being the standout year with over 420% growth.</a:t>
            </a:r>
          </a:p>
          <a:p>
            <a:pPr algn="l">
              <a:lnSpc>
                <a:spcPts val="2801"/>
              </a:lnSpc>
            </a:pPr>
            <a:r>
              <a:rPr lang="en-US" sz="2334">
                <a:solidFill>
                  <a:srgbClr val="48CFAE"/>
                </a:solidFill>
                <a:latin typeface="DM Sans"/>
                <a:ea typeface="DM Sans"/>
                <a:cs typeface="DM Sans"/>
                <a:sym typeface="DM Sans"/>
              </a:rPr>
              <a:t> Despite the financial crisis in 2008, the startup ecosystem continued to grow, reflecting the strength of tech and innovation as key areas of investment.</a:t>
            </a:r>
          </a:p>
          <a:p>
            <a:pPr algn="l">
              <a:lnSpc>
                <a:spcPts val="2801"/>
              </a:lnSpc>
            </a:pPr>
            <a:r>
              <a:rPr lang="en-US" sz="2334">
                <a:solidFill>
                  <a:srgbClr val="48CFAE"/>
                </a:solidFill>
                <a:latin typeface="DM Sans"/>
                <a:ea typeface="DM Sans"/>
                <a:cs typeface="DM Sans"/>
                <a:sym typeface="DM Sans"/>
              </a:rPr>
              <a:t> Post-crisis(2009-2014) he market rebounded quickly, with continuous double-digit growth, peaking again in 2013 with 57.78% YoY growth, possibly due to the maturing of the tech ecosystem and the rise of unicorn startups. Signs of Maturity: The slightly slower growth rates in 2014 (32.39%) suggest that the market might have been entering a more mature phase, with fewer opportunities for massive YoY jumps.</a:t>
            </a:r>
          </a:p>
          <a:p>
            <a:pPr algn="l">
              <a:lnSpc>
                <a:spcPts val="2801"/>
              </a:lnSpc>
            </a:pPr>
          </a:p>
        </p:txBody>
      </p:sp>
      <p:sp>
        <p:nvSpPr>
          <p:cNvPr name="Freeform 17" id="17"/>
          <p:cNvSpPr/>
          <p:nvPr/>
        </p:nvSpPr>
        <p:spPr>
          <a:xfrm flipH="false" flipV="false" rot="-10800000">
            <a:off x="15098953" y="92583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844845" y="8754909"/>
            <a:ext cx="13561975" cy="1257300"/>
          </a:xfrm>
          <a:prstGeom prst="rect">
            <a:avLst/>
          </a:prstGeom>
        </p:spPr>
        <p:txBody>
          <a:bodyPr anchor="t" rtlCol="false" tIns="0" lIns="0" bIns="0" rIns="0">
            <a:spAutoFit/>
          </a:bodyPr>
          <a:lstStyle/>
          <a:p>
            <a:pPr algn="l">
              <a:lnSpc>
                <a:spcPts val="2521"/>
              </a:lnSpc>
            </a:pPr>
            <a:r>
              <a:rPr lang="en-US" sz="2101">
                <a:solidFill>
                  <a:srgbClr val="FE6D73"/>
                </a:solidFill>
                <a:latin typeface="Montserrat"/>
                <a:ea typeface="Montserrat"/>
                <a:cs typeface="Montserrat"/>
                <a:sym typeface="Montserrat"/>
              </a:rPr>
              <a:t>Overall, the data shows a clear trajectory of rapid expansion, particularly in the mid-2000s, followed by more stable, though still substantial, growth in the years leading up to 2014. This reflects the evolution of the startup funding landscape from early-stage, high-risk investments to a more established ecosystem.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911926" y="890520"/>
            <a:ext cx="9211677" cy="666750"/>
          </a:xfrm>
          <a:prstGeom prst="rect">
            <a:avLst/>
          </a:prstGeom>
        </p:spPr>
        <p:txBody>
          <a:bodyPr anchor="t" rtlCol="false" tIns="0" lIns="0" bIns="0" rIns="0">
            <a:spAutoFit/>
          </a:bodyPr>
          <a:lstStyle/>
          <a:p>
            <a:pPr algn="ctr">
              <a:lnSpc>
                <a:spcPts val="4950"/>
              </a:lnSpc>
            </a:pPr>
            <a:r>
              <a:rPr lang="en-US" b="true" sz="5000">
                <a:solidFill>
                  <a:srgbClr val="237AB6"/>
                </a:solidFill>
                <a:latin typeface="Kollektif Bold"/>
                <a:ea typeface="Kollektif Bold"/>
                <a:cs typeface="Kollektif Bold"/>
                <a:sym typeface="Kollektif Bold"/>
              </a:rPr>
              <a:t>RECOMMENDATIONS REPORT</a:t>
            </a:r>
          </a:p>
        </p:txBody>
      </p:sp>
      <p:sp>
        <p:nvSpPr>
          <p:cNvPr name="Freeform 3" id="3"/>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13123603" y="5475036"/>
            <a:ext cx="8847511" cy="8855676"/>
            <a:chOff x="0" y="0"/>
            <a:chExt cx="11796681" cy="11807568"/>
          </a:xfrm>
        </p:grpSpPr>
        <p:grpSp>
          <p:nvGrpSpPr>
            <p:cNvPr name="Group 16" id="16"/>
            <p:cNvGrpSpPr/>
            <p:nvPr/>
          </p:nvGrpSpPr>
          <p:grpSpPr>
            <a:xfrm rot="2700000">
              <a:off x="1676828" y="2799524"/>
              <a:ext cx="9887197" cy="4753460"/>
              <a:chOff x="0" y="0"/>
              <a:chExt cx="660400" cy="317500"/>
            </a:xfrm>
          </p:grpSpPr>
          <p:sp>
            <p:nvSpPr>
              <p:cNvPr name="Freeform 17" id="17"/>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8" id="18"/>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9" id="19"/>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20" id="20"/>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1" id="21"/>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2" id="22"/>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3" id="23"/>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4" id="24"/>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25" id="25"/>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26" id="26"/>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27" id="27"/>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grpSp>
        <p:nvGrpSpPr>
          <p:cNvPr name="Group 28" id="28"/>
          <p:cNvGrpSpPr/>
          <p:nvPr/>
        </p:nvGrpSpPr>
        <p:grpSpPr>
          <a:xfrm rot="0">
            <a:off x="3911917" y="2921317"/>
            <a:ext cx="85725" cy="82868"/>
            <a:chOff x="0" y="0"/>
            <a:chExt cx="114300" cy="110490"/>
          </a:xfrm>
        </p:grpSpPr>
        <p:sp>
          <p:nvSpPr>
            <p:cNvPr name="Freeform 29" id="29"/>
            <p:cNvSpPr/>
            <p:nvPr/>
          </p:nvSpPr>
          <p:spPr>
            <a:xfrm flipH="false" flipV="false" rot="0">
              <a:off x="50800" y="50800"/>
              <a:ext cx="11430" cy="6350"/>
            </a:xfrm>
            <a:custGeom>
              <a:avLst/>
              <a:gdLst/>
              <a:ahLst/>
              <a:cxnLst/>
              <a:rect r="r" b="b" t="t" l="l"/>
              <a:pathLst>
                <a:path h="6350" w="11430">
                  <a:moveTo>
                    <a:pt x="11430" y="2540"/>
                  </a:moveTo>
                  <a:cubicBezTo>
                    <a:pt x="0" y="6350"/>
                    <a:pt x="10160" y="0"/>
                    <a:pt x="10160" y="0"/>
                  </a:cubicBezTo>
                </a:path>
              </a:pathLst>
            </a:custGeom>
            <a:solidFill>
              <a:srgbClr val="1E1E1E"/>
            </a:solidFill>
            <a:ln cap="sq">
              <a:noFill/>
              <a:prstDash val="solid"/>
              <a:miter/>
            </a:ln>
          </p:spPr>
        </p:sp>
      </p:grpSp>
      <p:grpSp>
        <p:nvGrpSpPr>
          <p:cNvPr name="Group 30" id="30"/>
          <p:cNvGrpSpPr/>
          <p:nvPr/>
        </p:nvGrpSpPr>
        <p:grpSpPr>
          <a:xfrm rot="0">
            <a:off x="2466975" y="2626995"/>
            <a:ext cx="85725" cy="82868"/>
            <a:chOff x="0" y="0"/>
            <a:chExt cx="114300" cy="110490"/>
          </a:xfrm>
        </p:grpSpPr>
        <p:sp>
          <p:nvSpPr>
            <p:cNvPr name="Freeform 31" id="31"/>
            <p:cNvSpPr/>
            <p:nvPr/>
          </p:nvSpPr>
          <p:spPr>
            <a:xfrm flipH="false" flipV="false" rot="0">
              <a:off x="50800" y="50800"/>
              <a:ext cx="11430" cy="7620"/>
            </a:xfrm>
            <a:custGeom>
              <a:avLst/>
              <a:gdLst/>
              <a:ahLst/>
              <a:cxnLst/>
              <a:rect r="r" b="b" t="t" l="l"/>
              <a:pathLst>
                <a:path h="7620" w="11430">
                  <a:moveTo>
                    <a:pt x="11430" y="2540"/>
                  </a:moveTo>
                  <a:cubicBezTo>
                    <a:pt x="0" y="7620"/>
                    <a:pt x="10160" y="0"/>
                    <a:pt x="10160" y="0"/>
                  </a:cubicBezTo>
                </a:path>
              </a:pathLst>
            </a:custGeom>
            <a:solidFill>
              <a:srgbClr val="1E1E1E"/>
            </a:solidFill>
            <a:ln cap="sq">
              <a:noFill/>
              <a:prstDash val="solid"/>
              <a:miter/>
            </a:ln>
          </p:spPr>
        </p:sp>
      </p:grpSp>
      <p:sp>
        <p:nvSpPr>
          <p:cNvPr name="TextBox 32" id="32"/>
          <p:cNvSpPr txBox="true"/>
          <p:nvPr/>
        </p:nvSpPr>
        <p:spPr>
          <a:xfrm rot="0">
            <a:off x="1625713" y="1947545"/>
            <a:ext cx="6450454" cy="669925"/>
          </a:xfrm>
          <a:prstGeom prst="rect">
            <a:avLst/>
          </a:prstGeom>
        </p:spPr>
        <p:txBody>
          <a:bodyPr anchor="t" rtlCol="false" tIns="0" lIns="0" bIns="0" rIns="0">
            <a:spAutoFit/>
          </a:bodyPr>
          <a:lstStyle/>
          <a:p>
            <a:pPr algn="ctr">
              <a:lnSpc>
                <a:spcPts val="5000"/>
              </a:lnSpc>
            </a:pPr>
            <a:r>
              <a:rPr lang="en-US" b="true" sz="5000">
                <a:solidFill>
                  <a:srgbClr val="FE6D73"/>
                </a:solidFill>
                <a:latin typeface="Kollektif Bold"/>
                <a:ea typeface="Kollektif Bold"/>
                <a:cs typeface="Kollektif Bold"/>
                <a:sym typeface="Kollektif Bold"/>
              </a:rPr>
              <a:t>FOR INVESTORS</a:t>
            </a:r>
          </a:p>
        </p:txBody>
      </p:sp>
      <p:sp>
        <p:nvSpPr>
          <p:cNvPr name="TextBox 33" id="33"/>
          <p:cNvSpPr txBox="true"/>
          <p:nvPr/>
        </p:nvSpPr>
        <p:spPr>
          <a:xfrm rot="0">
            <a:off x="9898376" y="1947545"/>
            <a:ext cx="6450454" cy="669925"/>
          </a:xfrm>
          <a:prstGeom prst="rect">
            <a:avLst/>
          </a:prstGeom>
        </p:spPr>
        <p:txBody>
          <a:bodyPr anchor="t" rtlCol="false" tIns="0" lIns="0" bIns="0" rIns="0">
            <a:spAutoFit/>
          </a:bodyPr>
          <a:lstStyle/>
          <a:p>
            <a:pPr algn="ctr">
              <a:lnSpc>
                <a:spcPts val="5000"/>
              </a:lnSpc>
            </a:pPr>
            <a:r>
              <a:rPr lang="en-US" b="true" sz="5000">
                <a:solidFill>
                  <a:srgbClr val="FE6D73"/>
                </a:solidFill>
                <a:latin typeface="Kollektif Bold"/>
                <a:ea typeface="Kollektif Bold"/>
                <a:cs typeface="Kollektif Bold"/>
                <a:sym typeface="Kollektif Bold"/>
              </a:rPr>
              <a:t>FOR STARTUPS</a:t>
            </a:r>
          </a:p>
        </p:txBody>
      </p:sp>
      <p:sp>
        <p:nvSpPr>
          <p:cNvPr name="TextBox 34" id="34"/>
          <p:cNvSpPr txBox="true"/>
          <p:nvPr/>
        </p:nvSpPr>
        <p:spPr>
          <a:xfrm rot="0">
            <a:off x="10184210" y="3117599"/>
            <a:ext cx="5996744" cy="4029075"/>
          </a:xfrm>
          <a:prstGeom prst="rect">
            <a:avLst/>
          </a:prstGeom>
        </p:spPr>
        <p:txBody>
          <a:bodyPr anchor="t" rtlCol="false" tIns="0" lIns="0" bIns="0" rIns="0">
            <a:spAutoFit/>
          </a:bodyPr>
          <a:lstStyle/>
          <a:p>
            <a:pPr algn="l" marL="640433" indent="-320216" lvl="1">
              <a:lnSpc>
                <a:spcPts val="3559"/>
              </a:lnSpc>
              <a:buFont typeface="Arial"/>
              <a:buChar char="•"/>
            </a:pPr>
            <a:r>
              <a:rPr lang="en-US" sz="2966">
                <a:solidFill>
                  <a:srgbClr val="40CDAA"/>
                </a:solidFill>
                <a:latin typeface="DM Sans"/>
                <a:ea typeface="DM Sans"/>
                <a:cs typeface="DM Sans"/>
                <a:sym typeface="DM Sans"/>
              </a:rPr>
              <a:t>Target Specialized Markets</a:t>
            </a:r>
          </a:p>
          <a:p>
            <a:pPr algn="l" marL="640433" indent="-320216" lvl="1">
              <a:lnSpc>
                <a:spcPts val="3559"/>
              </a:lnSpc>
              <a:buFont typeface="Arial"/>
              <a:buChar char="•"/>
            </a:pPr>
            <a:r>
              <a:rPr lang="en-US" sz="2966">
                <a:solidFill>
                  <a:srgbClr val="40CDAA"/>
                </a:solidFill>
                <a:latin typeface="DM Sans"/>
                <a:ea typeface="DM Sans"/>
                <a:cs typeface="DM Sans"/>
                <a:sym typeface="DM Sans"/>
              </a:rPr>
              <a:t>Build Strategic alliances</a:t>
            </a:r>
          </a:p>
          <a:p>
            <a:pPr algn="l" marL="640433" indent="-320216" lvl="1">
              <a:lnSpc>
                <a:spcPts val="3559"/>
              </a:lnSpc>
              <a:buFont typeface="Arial"/>
              <a:buChar char="•"/>
            </a:pPr>
            <a:r>
              <a:rPr lang="en-US" sz="2966">
                <a:solidFill>
                  <a:srgbClr val="40CDAA"/>
                </a:solidFill>
                <a:latin typeface="DM Sans"/>
                <a:ea typeface="DM Sans"/>
                <a:cs typeface="DM Sans"/>
                <a:sym typeface="DM Sans"/>
              </a:rPr>
              <a:t>Prepare for regional competitiveness</a:t>
            </a:r>
          </a:p>
          <a:p>
            <a:pPr algn="l" marL="640433" indent="-320216" lvl="1">
              <a:lnSpc>
                <a:spcPts val="3559"/>
              </a:lnSpc>
              <a:buFont typeface="Arial"/>
              <a:buChar char="•"/>
            </a:pPr>
            <a:r>
              <a:rPr lang="en-US" sz="2966">
                <a:solidFill>
                  <a:srgbClr val="40CDAA"/>
                </a:solidFill>
                <a:latin typeface="DM Sans"/>
                <a:ea typeface="DM Sans"/>
                <a:cs typeface="DM Sans"/>
                <a:sym typeface="DM Sans"/>
              </a:rPr>
              <a:t>Emphasize Scalability</a:t>
            </a:r>
          </a:p>
          <a:p>
            <a:pPr algn="l" marL="640433" indent="-320216" lvl="1">
              <a:lnSpc>
                <a:spcPts val="3559"/>
              </a:lnSpc>
              <a:buFont typeface="Arial"/>
              <a:buChar char="•"/>
            </a:pPr>
            <a:r>
              <a:rPr lang="en-US" sz="2966">
                <a:solidFill>
                  <a:srgbClr val="40CDAA"/>
                </a:solidFill>
                <a:latin typeface="DM Sans"/>
                <a:ea typeface="DM Sans"/>
                <a:cs typeface="DM Sans"/>
                <a:sym typeface="DM Sans"/>
              </a:rPr>
              <a:t>Seeking fund in emerging markets</a:t>
            </a:r>
          </a:p>
          <a:p>
            <a:pPr algn="l" marL="640433" indent="-320216" lvl="1">
              <a:lnSpc>
                <a:spcPts val="3559"/>
              </a:lnSpc>
              <a:buFont typeface="Arial"/>
              <a:buChar char="•"/>
            </a:pPr>
            <a:r>
              <a:rPr lang="en-US" sz="2966">
                <a:solidFill>
                  <a:srgbClr val="40CDAA"/>
                </a:solidFill>
                <a:latin typeface="DM Sans"/>
                <a:ea typeface="DM Sans"/>
                <a:cs typeface="DM Sans"/>
                <a:sym typeface="DM Sans"/>
              </a:rPr>
              <a:t>Strengthen early stage funding proposals</a:t>
            </a:r>
          </a:p>
        </p:txBody>
      </p:sp>
      <p:sp>
        <p:nvSpPr>
          <p:cNvPr name="TextBox 35" id="35"/>
          <p:cNvSpPr txBox="true"/>
          <p:nvPr/>
        </p:nvSpPr>
        <p:spPr>
          <a:xfrm rot="0">
            <a:off x="1949091" y="3117599"/>
            <a:ext cx="5996744" cy="4029075"/>
          </a:xfrm>
          <a:prstGeom prst="rect">
            <a:avLst/>
          </a:prstGeom>
        </p:spPr>
        <p:txBody>
          <a:bodyPr anchor="t" rtlCol="false" tIns="0" lIns="0" bIns="0" rIns="0">
            <a:spAutoFit/>
          </a:bodyPr>
          <a:lstStyle/>
          <a:p>
            <a:pPr algn="l" marL="640433" indent="-320216" lvl="1">
              <a:lnSpc>
                <a:spcPts val="3559"/>
              </a:lnSpc>
              <a:buFont typeface="Arial"/>
              <a:buChar char="•"/>
            </a:pPr>
            <a:r>
              <a:rPr lang="en-US" sz="2966">
                <a:solidFill>
                  <a:srgbClr val="40CDAA"/>
                </a:solidFill>
                <a:latin typeface="DM Sans"/>
                <a:ea typeface="DM Sans"/>
                <a:cs typeface="DM Sans"/>
                <a:sym typeface="DM Sans"/>
              </a:rPr>
              <a:t>Invest in High growth sectors while exploring Clean technology.</a:t>
            </a:r>
          </a:p>
          <a:p>
            <a:pPr algn="l" marL="640433" indent="-320216" lvl="1">
              <a:lnSpc>
                <a:spcPts val="3559"/>
              </a:lnSpc>
              <a:buFont typeface="Arial"/>
              <a:buChar char="•"/>
            </a:pPr>
            <a:r>
              <a:rPr lang="en-US" sz="2966">
                <a:solidFill>
                  <a:srgbClr val="40CDAA"/>
                </a:solidFill>
                <a:latin typeface="DM Sans"/>
                <a:ea typeface="DM Sans"/>
                <a:cs typeface="DM Sans"/>
                <a:sym typeface="DM Sans"/>
              </a:rPr>
              <a:t>Geographical diversification</a:t>
            </a:r>
          </a:p>
          <a:p>
            <a:pPr algn="l" marL="640433" indent="-320216" lvl="1">
              <a:lnSpc>
                <a:spcPts val="3559"/>
              </a:lnSpc>
              <a:buFont typeface="Arial"/>
              <a:buChar char="•"/>
            </a:pPr>
            <a:r>
              <a:rPr lang="en-US" sz="2966">
                <a:solidFill>
                  <a:srgbClr val="40CDAA"/>
                </a:solidFill>
                <a:latin typeface="DM Sans"/>
                <a:ea typeface="DM Sans"/>
                <a:cs typeface="DM Sans"/>
                <a:sym typeface="DM Sans"/>
              </a:rPr>
              <a:t>Watch niche markets</a:t>
            </a:r>
          </a:p>
          <a:p>
            <a:pPr algn="l" marL="640433" indent="-320216" lvl="1">
              <a:lnSpc>
                <a:spcPts val="3559"/>
              </a:lnSpc>
              <a:buFont typeface="Arial"/>
              <a:buChar char="•"/>
            </a:pPr>
            <a:r>
              <a:rPr lang="en-US" sz="2966">
                <a:solidFill>
                  <a:srgbClr val="40CDAA"/>
                </a:solidFill>
                <a:latin typeface="DM Sans"/>
                <a:ea typeface="DM Sans"/>
                <a:cs typeface="DM Sans"/>
                <a:sym typeface="DM Sans"/>
              </a:rPr>
              <a:t>Encourage collaborative Innovations</a:t>
            </a:r>
          </a:p>
          <a:p>
            <a:pPr algn="l" marL="640433" indent="-320216" lvl="1">
              <a:lnSpc>
                <a:spcPts val="3559"/>
              </a:lnSpc>
              <a:buFont typeface="Arial"/>
              <a:buChar char="•"/>
            </a:pPr>
            <a:r>
              <a:rPr lang="en-US" sz="2966">
                <a:solidFill>
                  <a:srgbClr val="40CDAA"/>
                </a:solidFill>
                <a:latin typeface="DM Sans"/>
                <a:ea typeface="DM Sans"/>
                <a:cs typeface="DM Sans"/>
                <a:sym typeface="DM Sans"/>
              </a:rPr>
              <a:t>focus on recession free sectors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3833915" y="4189410"/>
            <a:ext cx="10620170" cy="1657984"/>
          </a:xfrm>
          <a:prstGeom prst="rect">
            <a:avLst/>
          </a:prstGeom>
        </p:spPr>
        <p:txBody>
          <a:bodyPr anchor="t" rtlCol="false" tIns="0" lIns="0" bIns="0" rIns="0">
            <a:spAutoFit/>
          </a:bodyPr>
          <a:lstStyle/>
          <a:p>
            <a:pPr algn="ctr">
              <a:lnSpc>
                <a:spcPts val="12399"/>
              </a:lnSpc>
            </a:pPr>
            <a:r>
              <a:rPr lang="en-US" b="true" sz="12399">
                <a:solidFill>
                  <a:srgbClr val="227C9D"/>
                </a:solidFill>
                <a:latin typeface="Kollektif Bold"/>
                <a:ea typeface="Kollektif Bold"/>
                <a:cs typeface="Kollektif Bold"/>
                <a:sym typeface="Kollektif Bold"/>
              </a:rPr>
              <a:t>THANK YOU</a:t>
            </a:r>
          </a:p>
        </p:txBody>
      </p:sp>
      <p:sp>
        <p:nvSpPr>
          <p:cNvPr name="TextBox 3" id="3"/>
          <p:cNvSpPr txBox="true"/>
          <p:nvPr/>
        </p:nvSpPr>
        <p:spPr>
          <a:xfrm rot="0">
            <a:off x="5386918" y="5866444"/>
            <a:ext cx="7514164" cy="438156"/>
          </a:xfrm>
          <a:prstGeom prst="rect">
            <a:avLst/>
          </a:prstGeom>
        </p:spPr>
        <p:txBody>
          <a:bodyPr anchor="t" rtlCol="false" tIns="0" lIns="0" bIns="0" rIns="0">
            <a:spAutoFit/>
          </a:bodyPr>
          <a:lstStyle/>
          <a:p>
            <a:pPr algn="ctr">
              <a:lnSpc>
                <a:spcPts val="3300"/>
              </a:lnSpc>
            </a:pPr>
            <a:r>
              <a:rPr lang="en-US" sz="3000">
                <a:solidFill>
                  <a:srgbClr val="FF0099"/>
                </a:solidFill>
                <a:latin typeface="DM Sans"/>
                <a:ea typeface="DM Sans"/>
                <a:cs typeface="DM Sans"/>
                <a:sym typeface="DM Sans"/>
              </a:rPr>
              <a:t>presented by</a:t>
            </a:r>
          </a:p>
        </p:txBody>
      </p:sp>
      <p:sp>
        <p:nvSpPr>
          <p:cNvPr name="Freeform 4" id="4"/>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true" rot="5400000">
            <a:off x="12770705" y="-551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true" flipV="true" rot="-10800000">
            <a:off x="12770705" y="102870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10800000">
            <a:off x="3321750"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3321750" y="81851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5400000">
            <a:off x="4405559"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0">
            <a:off x="13123603" y="5475036"/>
            <a:ext cx="8847511" cy="8855676"/>
            <a:chOff x="0" y="0"/>
            <a:chExt cx="11796681" cy="11807568"/>
          </a:xfrm>
        </p:grpSpPr>
        <p:grpSp>
          <p:nvGrpSpPr>
            <p:cNvPr name="Group 22" id="22"/>
            <p:cNvGrpSpPr/>
            <p:nvPr/>
          </p:nvGrpSpPr>
          <p:grpSpPr>
            <a:xfrm rot="2700000">
              <a:off x="1676828" y="2799524"/>
              <a:ext cx="9887197" cy="4753460"/>
              <a:chOff x="0" y="0"/>
              <a:chExt cx="660400" cy="317500"/>
            </a:xfrm>
          </p:grpSpPr>
          <p:sp>
            <p:nvSpPr>
              <p:cNvPr name="Freeform 23" id="2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24" id="2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5" id="25"/>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26" id="26"/>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7" id="27"/>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8" id="28"/>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9" id="29"/>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30" id="30"/>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31" id="31"/>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32" id="32"/>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33" id="33"/>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grpSp>
        <p:nvGrpSpPr>
          <p:cNvPr name="Group 34" id="34"/>
          <p:cNvGrpSpPr/>
          <p:nvPr/>
        </p:nvGrpSpPr>
        <p:grpSpPr>
          <a:xfrm rot="0">
            <a:off x="-2634012" y="-5192964"/>
            <a:ext cx="8847511" cy="8855676"/>
            <a:chOff x="0" y="0"/>
            <a:chExt cx="11796681" cy="11807568"/>
          </a:xfrm>
        </p:grpSpPr>
        <p:grpSp>
          <p:nvGrpSpPr>
            <p:cNvPr name="Group 35" id="35"/>
            <p:cNvGrpSpPr/>
            <p:nvPr/>
          </p:nvGrpSpPr>
          <p:grpSpPr>
            <a:xfrm rot="2700000">
              <a:off x="1676828" y="2799524"/>
              <a:ext cx="9887197" cy="4753460"/>
              <a:chOff x="0" y="0"/>
              <a:chExt cx="660400" cy="317500"/>
            </a:xfrm>
          </p:grpSpPr>
          <p:sp>
            <p:nvSpPr>
              <p:cNvPr name="Freeform 36" id="3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37" id="3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38" id="38"/>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39" id="39"/>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40" id="40"/>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41" id="41"/>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42" id="42"/>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43" id="43"/>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44" id="44"/>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45" id="45"/>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46" id="46"/>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
        <p:nvSpPr>
          <p:cNvPr name="TextBox 47" id="47"/>
          <p:cNvSpPr txBox="true"/>
          <p:nvPr/>
        </p:nvSpPr>
        <p:spPr>
          <a:xfrm rot="0">
            <a:off x="6550976" y="6863845"/>
            <a:ext cx="5754349" cy="1001902"/>
          </a:xfrm>
          <a:prstGeom prst="rect">
            <a:avLst/>
          </a:prstGeom>
        </p:spPr>
        <p:txBody>
          <a:bodyPr anchor="t" rtlCol="false" tIns="0" lIns="0" bIns="0" rIns="0">
            <a:spAutoFit/>
          </a:bodyPr>
          <a:lstStyle/>
          <a:p>
            <a:pPr algn="ctr">
              <a:lnSpc>
                <a:spcPts val="7569"/>
              </a:lnSpc>
            </a:pPr>
            <a:r>
              <a:rPr lang="en-US" b="true" sz="7569">
                <a:solidFill>
                  <a:srgbClr val="FFCB77"/>
                </a:solidFill>
                <a:latin typeface="Big Shoulders Display Bold"/>
                <a:ea typeface="Big Shoulders Display Bold"/>
                <a:cs typeface="Big Shoulders Display Bold"/>
                <a:sym typeface="Big Shoulders Display Bold"/>
              </a:rPr>
              <a:t>SHAMA BANSAL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2700000">
            <a:off x="14381224" y="7574679"/>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13918610" y="8394229"/>
            <a:ext cx="5185216" cy="5132702"/>
          </a:xfrm>
          <a:prstGeom prst="line">
            <a:avLst/>
          </a:prstGeom>
          <a:ln cap="flat" w="28575">
            <a:solidFill>
              <a:srgbClr val="8CA9AD"/>
            </a:solidFill>
            <a:prstDash val="solid"/>
            <a:headEnd type="none" len="sm" w="sm"/>
            <a:tailEnd type="none" len="sm" w="sm"/>
          </a:ln>
        </p:spPr>
      </p:sp>
      <p:sp>
        <p:nvSpPr>
          <p:cNvPr name="AutoShape 6" id="6"/>
          <p:cNvSpPr/>
          <p:nvPr/>
        </p:nvSpPr>
        <p:spPr>
          <a:xfrm>
            <a:off x="13704664" y="8706905"/>
            <a:ext cx="5038853" cy="5038853"/>
          </a:xfrm>
          <a:prstGeom prst="line">
            <a:avLst/>
          </a:prstGeom>
          <a:ln cap="flat" w="28575">
            <a:solidFill>
              <a:srgbClr val="8CA9AD"/>
            </a:solidFill>
            <a:prstDash val="solid"/>
            <a:headEnd type="none" len="sm" w="sm"/>
            <a:tailEnd type="none" len="sm" w="sm"/>
          </a:ln>
        </p:spPr>
      </p:sp>
      <p:sp>
        <p:nvSpPr>
          <p:cNvPr name="AutoShape 7" id="7"/>
          <p:cNvSpPr/>
          <p:nvPr/>
        </p:nvSpPr>
        <p:spPr>
          <a:xfrm>
            <a:off x="13525062" y="9065375"/>
            <a:ext cx="4867141" cy="4867141"/>
          </a:xfrm>
          <a:prstGeom prst="line">
            <a:avLst/>
          </a:prstGeom>
          <a:ln cap="flat" w="28575">
            <a:solidFill>
              <a:srgbClr val="8CA9AD"/>
            </a:solidFill>
            <a:prstDash val="solid"/>
            <a:headEnd type="none" len="sm" w="sm"/>
            <a:tailEnd type="none" len="sm" w="sm"/>
          </a:ln>
        </p:spPr>
      </p:sp>
      <p:sp>
        <p:nvSpPr>
          <p:cNvPr name="AutoShape 8" id="8"/>
          <p:cNvSpPr/>
          <p:nvPr/>
        </p:nvSpPr>
        <p:spPr>
          <a:xfrm>
            <a:off x="13398407" y="9451643"/>
            <a:ext cx="4690515" cy="4690515"/>
          </a:xfrm>
          <a:prstGeom prst="line">
            <a:avLst/>
          </a:prstGeom>
          <a:ln cap="flat" w="28575">
            <a:solidFill>
              <a:srgbClr val="8CA9AD"/>
            </a:solidFill>
            <a:prstDash val="solid"/>
            <a:headEnd type="none" len="sm" w="sm"/>
            <a:tailEnd type="none" len="sm" w="sm"/>
          </a:ln>
        </p:spPr>
      </p:sp>
      <p:sp>
        <p:nvSpPr>
          <p:cNvPr name="AutoShape 9" id="9"/>
          <p:cNvSpPr/>
          <p:nvPr/>
        </p:nvSpPr>
        <p:spPr>
          <a:xfrm>
            <a:off x="13254553" y="9891320"/>
            <a:ext cx="4347674" cy="4347674"/>
          </a:xfrm>
          <a:prstGeom prst="line">
            <a:avLst/>
          </a:prstGeom>
          <a:ln cap="flat" w="28575">
            <a:solidFill>
              <a:srgbClr val="8CA9AD"/>
            </a:solidFill>
            <a:prstDash val="solid"/>
            <a:headEnd type="none" len="sm" w="sm"/>
            <a:tailEnd type="none" len="sm" w="sm"/>
          </a:ln>
        </p:spPr>
      </p:sp>
      <p:sp>
        <p:nvSpPr>
          <p:cNvPr name="TextBox 10" id="10"/>
          <p:cNvSpPr txBox="true"/>
          <p:nvPr/>
        </p:nvSpPr>
        <p:spPr>
          <a:xfrm rot="0">
            <a:off x="2302094" y="973844"/>
            <a:ext cx="12866041" cy="2597149"/>
          </a:xfrm>
          <a:prstGeom prst="rect">
            <a:avLst/>
          </a:prstGeom>
        </p:spPr>
        <p:txBody>
          <a:bodyPr anchor="t" rtlCol="false" tIns="0" lIns="0" bIns="0" rIns="0">
            <a:spAutoFit/>
          </a:bodyPr>
          <a:lstStyle/>
          <a:p>
            <a:pPr algn="ctr">
              <a:lnSpc>
                <a:spcPts val="9999"/>
              </a:lnSpc>
            </a:pPr>
            <a:r>
              <a:rPr lang="en-US" b="true" sz="9999">
                <a:solidFill>
                  <a:srgbClr val="227C9D"/>
                </a:solidFill>
                <a:latin typeface="Kollektif Bold"/>
                <a:ea typeface="Kollektif Bold"/>
                <a:cs typeface="Kollektif Bold"/>
                <a:sym typeface="Kollektif Bold"/>
              </a:rPr>
              <a:t>PROJECT INTRODUCTION</a:t>
            </a:r>
          </a:p>
        </p:txBody>
      </p:sp>
      <p:grpSp>
        <p:nvGrpSpPr>
          <p:cNvPr name="Group 11" id="11"/>
          <p:cNvGrpSpPr/>
          <p:nvPr/>
        </p:nvGrpSpPr>
        <p:grpSpPr>
          <a:xfrm rot="2700000">
            <a:off x="-1376391" y="-3093321"/>
            <a:ext cx="7415398" cy="3565095"/>
            <a:chOff x="0" y="0"/>
            <a:chExt cx="660400" cy="317500"/>
          </a:xfrm>
        </p:grpSpPr>
        <p:sp>
          <p:nvSpPr>
            <p:cNvPr name="Freeform 12" id="12"/>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3" id="13"/>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4" id="14"/>
          <p:cNvSpPr/>
          <p:nvPr/>
        </p:nvSpPr>
        <p:spPr>
          <a:xfrm>
            <a:off x="-1839005" y="-2273771"/>
            <a:ext cx="5185216" cy="5132702"/>
          </a:xfrm>
          <a:prstGeom prst="line">
            <a:avLst/>
          </a:prstGeom>
          <a:ln cap="flat" w="28575">
            <a:solidFill>
              <a:srgbClr val="8CA9AD"/>
            </a:solidFill>
            <a:prstDash val="solid"/>
            <a:headEnd type="none" len="sm" w="sm"/>
            <a:tailEnd type="none" len="sm" w="sm"/>
          </a:ln>
        </p:spPr>
      </p:sp>
      <p:sp>
        <p:nvSpPr>
          <p:cNvPr name="AutoShape 15" id="15"/>
          <p:cNvSpPr/>
          <p:nvPr/>
        </p:nvSpPr>
        <p:spPr>
          <a:xfrm>
            <a:off x="-2052951" y="-1961095"/>
            <a:ext cx="5038853" cy="5038853"/>
          </a:xfrm>
          <a:prstGeom prst="line">
            <a:avLst/>
          </a:prstGeom>
          <a:ln cap="flat" w="28575">
            <a:solidFill>
              <a:srgbClr val="8CA9AD"/>
            </a:solidFill>
            <a:prstDash val="solid"/>
            <a:headEnd type="none" len="sm" w="sm"/>
            <a:tailEnd type="none" len="sm" w="sm"/>
          </a:ln>
        </p:spPr>
      </p:sp>
      <p:sp>
        <p:nvSpPr>
          <p:cNvPr name="AutoShape 16" id="16"/>
          <p:cNvSpPr/>
          <p:nvPr/>
        </p:nvSpPr>
        <p:spPr>
          <a:xfrm>
            <a:off x="-2232553" y="-1602625"/>
            <a:ext cx="4867141" cy="4867141"/>
          </a:xfrm>
          <a:prstGeom prst="line">
            <a:avLst/>
          </a:prstGeom>
          <a:ln cap="flat" w="28575">
            <a:solidFill>
              <a:srgbClr val="8CA9AD"/>
            </a:solidFill>
            <a:prstDash val="solid"/>
            <a:headEnd type="none" len="sm" w="sm"/>
            <a:tailEnd type="none" len="sm" w="sm"/>
          </a:ln>
        </p:spPr>
      </p:sp>
      <p:sp>
        <p:nvSpPr>
          <p:cNvPr name="AutoShape 17" id="17"/>
          <p:cNvSpPr/>
          <p:nvPr/>
        </p:nvSpPr>
        <p:spPr>
          <a:xfrm>
            <a:off x="-2359208" y="-1216357"/>
            <a:ext cx="4690515" cy="4690515"/>
          </a:xfrm>
          <a:prstGeom prst="line">
            <a:avLst/>
          </a:prstGeom>
          <a:ln cap="flat" w="28575">
            <a:solidFill>
              <a:srgbClr val="8CA9AD"/>
            </a:solidFill>
            <a:prstDash val="solid"/>
            <a:headEnd type="none" len="sm" w="sm"/>
            <a:tailEnd type="none" len="sm" w="sm"/>
          </a:ln>
        </p:spPr>
      </p:sp>
      <p:sp>
        <p:nvSpPr>
          <p:cNvPr name="AutoShape 18" id="18"/>
          <p:cNvSpPr/>
          <p:nvPr/>
        </p:nvSpPr>
        <p:spPr>
          <a:xfrm>
            <a:off x="-2503062" y="-776680"/>
            <a:ext cx="4347674" cy="4347674"/>
          </a:xfrm>
          <a:prstGeom prst="line">
            <a:avLst/>
          </a:prstGeom>
          <a:ln cap="flat" w="28575">
            <a:solidFill>
              <a:srgbClr val="8CA9AD"/>
            </a:solidFill>
            <a:prstDash val="solid"/>
            <a:headEnd type="none" len="sm" w="sm"/>
            <a:tailEnd type="none" len="sm" w="sm"/>
          </a:ln>
        </p:spPr>
      </p:sp>
      <p:sp>
        <p:nvSpPr>
          <p:cNvPr name="AutoShape 19" id="19"/>
          <p:cNvSpPr/>
          <p:nvPr/>
        </p:nvSpPr>
        <p:spPr>
          <a:xfrm>
            <a:off x="-2623881" y="-332957"/>
            <a:ext cx="3963599" cy="3985594"/>
          </a:xfrm>
          <a:prstGeom prst="line">
            <a:avLst/>
          </a:prstGeom>
          <a:ln cap="flat" w="28575">
            <a:solidFill>
              <a:srgbClr val="8CA9AD"/>
            </a:solidFill>
            <a:prstDash val="solid"/>
            <a:headEnd type="none" len="sm" w="sm"/>
            <a:tailEnd type="none" len="sm" w="sm"/>
          </a:ln>
        </p:spPr>
      </p:sp>
      <p:sp>
        <p:nvSpPr>
          <p:cNvPr name="AutoShape 20" id="20"/>
          <p:cNvSpPr/>
          <p:nvPr/>
        </p:nvSpPr>
        <p:spPr>
          <a:xfrm>
            <a:off x="-2598114" y="228677"/>
            <a:ext cx="3377485" cy="3360058"/>
          </a:xfrm>
          <a:prstGeom prst="line">
            <a:avLst/>
          </a:prstGeom>
          <a:ln cap="flat" w="28575">
            <a:solidFill>
              <a:srgbClr val="8CA9AD"/>
            </a:solidFill>
            <a:prstDash val="solid"/>
            <a:headEnd type="none" len="sm" w="sm"/>
            <a:tailEnd type="none" len="sm" w="sm"/>
          </a:ln>
        </p:spPr>
      </p:sp>
      <p:sp>
        <p:nvSpPr>
          <p:cNvPr name="AutoShape 21" id="21"/>
          <p:cNvSpPr/>
          <p:nvPr/>
        </p:nvSpPr>
        <p:spPr>
          <a:xfrm>
            <a:off x="-2509797" y="905760"/>
            <a:ext cx="2628598" cy="2671969"/>
          </a:xfrm>
          <a:prstGeom prst="line">
            <a:avLst/>
          </a:prstGeom>
          <a:ln cap="flat" w="28575">
            <a:solidFill>
              <a:srgbClr val="8CA9AD"/>
            </a:solidFill>
            <a:prstDash val="solid"/>
            <a:headEnd type="none" len="sm" w="sm"/>
            <a:tailEnd type="none" len="sm" w="sm"/>
          </a:ln>
        </p:spPr>
      </p:sp>
      <p:sp>
        <p:nvSpPr>
          <p:cNvPr name="Freeform 22" id="22"/>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8" id="28"/>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true" flipV="true" rot="5400000">
            <a:off x="12770705" y="-551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0" id="30"/>
          <p:cNvSpPr/>
          <p:nvPr/>
        </p:nvSpPr>
        <p:spPr>
          <a:xfrm flipH="true" flipV="true" rot="-10800000">
            <a:off x="12770705" y="102870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2" id="32"/>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3" id="33"/>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4" id="34"/>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5" id="35"/>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6" id="36"/>
          <p:cNvSpPr/>
          <p:nvPr/>
        </p:nvSpPr>
        <p:spPr>
          <a:xfrm flipH="false" flipV="false" rot="-10800000">
            <a:off x="2744684"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7" id="37"/>
          <p:cNvSpPr/>
          <p:nvPr/>
        </p:nvSpPr>
        <p:spPr>
          <a:xfrm flipH="false" flipV="false" rot="0">
            <a:off x="2744684" y="81851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8" id="38"/>
          <p:cNvSpPr txBox="true"/>
          <p:nvPr/>
        </p:nvSpPr>
        <p:spPr>
          <a:xfrm rot="0">
            <a:off x="3241569" y="2778875"/>
            <a:ext cx="10719600" cy="6286500"/>
          </a:xfrm>
          <a:prstGeom prst="rect">
            <a:avLst/>
          </a:prstGeom>
        </p:spPr>
        <p:txBody>
          <a:bodyPr anchor="t" rtlCol="false" tIns="0" lIns="0" bIns="0" rIns="0">
            <a:spAutoFit/>
          </a:bodyPr>
          <a:lstStyle/>
          <a:p>
            <a:pPr algn="l">
              <a:lnSpc>
                <a:spcPts val="3360"/>
              </a:lnSpc>
            </a:pPr>
          </a:p>
          <a:p>
            <a:pPr algn="l">
              <a:lnSpc>
                <a:spcPts val="3360"/>
              </a:lnSpc>
            </a:pPr>
          </a:p>
          <a:p>
            <a:pPr algn="l" marL="604521" indent="-302261" lvl="1">
              <a:lnSpc>
                <a:spcPts val="3360"/>
              </a:lnSpc>
              <a:buFont typeface="Arial"/>
              <a:buChar char="•"/>
            </a:pPr>
            <a:r>
              <a:rPr lang="en-US" sz="2800">
                <a:solidFill>
                  <a:srgbClr val="227C9D"/>
                </a:solidFill>
                <a:latin typeface="DM Sans"/>
                <a:ea typeface="DM Sans"/>
                <a:cs typeface="DM Sans"/>
                <a:sym typeface="DM Sans"/>
              </a:rPr>
              <a:t>This project delves into an extensive analysis of global startup funding trends, examining various sectors, funding rounds, geographical regions, and the impact of economic conditions on fundings flows. </a:t>
            </a:r>
          </a:p>
          <a:p>
            <a:pPr algn="l" marL="604521" indent="-302261" lvl="1">
              <a:lnSpc>
                <a:spcPts val="3360"/>
              </a:lnSpc>
              <a:buFont typeface="Arial"/>
              <a:buChar char="•"/>
            </a:pPr>
            <a:r>
              <a:rPr lang="en-US" sz="2800">
                <a:solidFill>
                  <a:srgbClr val="227C9D"/>
                </a:solidFill>
                <a:latin typeface="DM Sans"/>
                <a:ea typeface="DM Sans"/>
                <a:cs typeface="DM Sans"/>
                <a:sym typeface="DM Sans"/>
              </a:rPr>
              <a:t>By analyzing historical data across over 100 countries, the project highlights key funding distribution patterns, including trends in early-stage (seed, Series A) and late-stage (Series B, C, etc.) rounds.</a:t>
            </a:r>
          </a:p>
          <a:p>
            <a:pPr algn="l" marL="604521" indent="-302261" lvl="1">
              <a:lnSpc>
                <a:spcPts val="3360"/>
              </a:lnSpc>
              <a:buFont typeface="Arial"/>
              <a:buChar char="•"/>
            </a:pPr>
            <a:r>
              <a:rPr lang="en-US" sz="2800">
                <a:solidFill>
                  <a:srgbClr val="227C9D"/>
                </a:solidFill>
                <a:latin typeface="DM Sans"/>
                <a:ea typeface="DM Sans"/>
                <a:cs typeface="DM Sans"/>
                <a:sym typeface="DM Sans"/>
              </a:rPr>
              <a:t>This project aims to help investors make informed decisions, startups plan better funding journeys, and stakeholders capitalize on emerging opportunities in the dynamic startup ecosystem.</a:t>
            </a:r>
          </a:p>
          <a:p>
            <a:pPr algn="ctr">
              <a:lnSpc>
                <a:spcPts val="3360"/>
              </a:lnSpc>
            </a:pPr>
          </a:p>
        </p:txBody>
      </p:sp>
      <p:sp>
        <p:nvSpPr>
          <p:cNvPr name="Freeform 39" id="39"/>
          <p:cNvSpPr/>
          <p:nvPr/>
        </p:nvSpPr>
        <p:spPr>
          <a:xfrm flipH="false" flipV="false" rot="5400000">
            <a:off x="3828493"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333" r="0" b="-9333"/>
            </a:stretch>
          </a:blipFill>
        </p:spPr>
      </p:sp>
      <p:grpSp>
        <p:nvGrpSpPr>
          <p:cNvPr name="Group 3" id="3"/>
          <p:cNvGrpSpPr/>
          <p:nvPr/>
        </p:nvGrpSpPr>
        <p:grpSpPr>
          <a:xfrm rot="2700000">
            <a:off x="-1376391" y="-3093321"/>
            <a:ext cx="7415398" cy="3565095"/>
            <a:chOff x="0" y="0"/>
            <a:chExt cx="660400" cy="317500"/>
          </a:xfrm>
        </p:grpSpPr>
        <p:sp>
          <p:nvSpPr>
            <p:cNvPr name="Freeform 4" id="4"/>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5" id="5"/>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6" id="6"/>
          <p:cNvSpPr/>
          <p:nvPr/>
        </p:nvSpPr>
        <p:spPr>
          <a:xfrm>
            <a:off x="-1839005" y="-2273771"/>
            <a:ext cx="5185216" cy="5132702"/>
          </a:xfrm>
          <a:prstGeom prst="line">
            <a:avLst/>
          </a:prstGeom>
          <a:ln cap="flat" w="28575">
            <a:solidFill>
              <a:srgbClr val="8CA9AD"/>
            </a:solidFill>
            <a:prstDash val="solid"/>
            <a:headEnd type="none" len="sm" w="sm"/>
            <a:tailEnd type="none" len="sm" w="sm"/>
          </a:ln>
        </p:spPr>
      </p:sp>
      <p:sp>
        <p:nvSpPr>
          <p:cNvPr name="AutoShape 7" id="7"/>
          <p:cNvSpPr/>
          <p:nvPr/>
        </p:nvSpPr>
        <p:spPr>
          <a:xfrm>
            <a:off x="-2052951" y="-1961095"/>
            <a:ext cx="5038853" cy="5038853"/>
          </a:xfrm>
          <a:prstGeom prst="line">
            <a:avLst/>
          </a:prstGeom>
          <a:ln cap="flat" w="28575">
            <a:solidFill>
              <a:srgbClr val="8CA9AD"/>
            </a:solidFill>
            <a:prstDash val="solid"/>
            <a:headEnd type="none" len="sm" w="sm"/>
            <a:tailEnd type="none" len="sm" w="sm"/>
          </a:ln>
        </p:spPr>
      </p:sp>
      <p:sp>
        <p:nvSpPr>
          <p:cNvPr name="AutoShape 8" id="8"/>
          <p:cNvSpPr/>
          <p:nvPr/>
        </p:nvSpPr>
        <p:spPr>
          <a:xfrm>
            <a:off x="-2232553" y="-1602625"/>
            <a:ext cx="4867141" cy="4867141"/>
          </a:xfrm>
          <a:prstGeom prst="line">
            <a:avLst/>
          </a:prstGeom>
          <a:ln cap="flat" w="28575">
            <a:solidFill>
              <a:srgbClr val="8CA9AD"/>
            </a:solidFill>
            <a:prstDash val="solid"/>
            <a:headEnd type="none" len="sm" w="sm"/>
            <a:tailEnd type="none" len="sm" w="sm"/>
          </a:ln>
        </p:spPr>
      </p:sp>
      <p:sp>
        <p:nvSpPr>
          <p:cNvPr name="AutoShape 9" id="9"/>
          <p:cNvSpPr/>
          <p:nvPr/>
        </p:nvSpPr>
        <p:spPr>
          <a:xfrm>
            <a:off x="-2359208" y="-1216357"/>
            <a:ext cx="4690515" cy="4690515"/>
          </a:xfrm>
          <a:prstGeom prst="line">
            <a:avLst/>
          </a:prstGeom>
          <a:ln cap="flat" w="28575">
            <a:solidFill>
              <a:srgbClr val="8CA9AD"/>
            </a:solidFill>
            <a:prstDash val="solid"/>
            <a:headEnd type="none" len="sm" w="sm"/>
            <a:tailEnd type="none" len="sm" w="sm"/>
          </a:ln>
        </p:spPr>
      </p:sp>
      <p:sp>
        <p:nvSpPr>
          <p:cNvPr name="AutoShape 10" id="10"/>
          <p:cNvSpPr/>
          <p:nvPr/>
        </p:nvSpPr>
        <p:spPr>
          <a:xfrm>
            <a:off x="-2503062" y="-776680"/>
            <a:ext cx="4347674" cy="4347674"/>
          </a:xfrm>
          <a:prstGeom prst="line">
            <a:avLst/>
          </a:prstGeom>
          <a:ln cap="flat" w="28575">
            <a:solidFill>
              <a:srgbClr val="8CA9AD"/>
            </a:solidFill>
            <a:prstDash val="solid"/>
            <a:headEnd type="none" len="sm" w="sm"/>
            <a:tailEnd type="none" len="sm" w="sm"/>
          </a:ln>
        </p:spPr>
      </p:sp>
      <p:sp>
        <p:nvSpPr>
          <p:cNvPr name="AutoShape 11" id="11"/>
          <p:cNvSpPr/>
          <p:nvPr/>
        </p:nvSpPr>
        <p:spPr>
          <a:xfrm>
            <a:off x="-2623881" y="-332957"/>
            <a:ext cx="3963599" cy="3985594"/>
          </a:xfrm>
          <a:prstGeom prst="line">
            <a:avLst/>
          </a:prstGeom>
          <a:ln cap="flat" w="28575">
            <a:solidFill>
              <a:srgbClr val="8CA9AD"/>
            </a:solidFill>
            <a:prstDash val="solid"/>
            <a:headEnd type="none" len="sm" w="sm"/>
            <a:tailEnd type="none" len="sm" w="sm"/>
          </a:ln>
        </p:spPr>
      </p:sp>
      <p:sp>
        <p:nvSpPr>
          <p:cNvPr name="AutoShape 12" id="12"/>
          <p:cNvSpPr/>
          <p:nvPr/>
        </p:nvSpPr>
        <p:spPr>
          <a:xfrm>
            <a:off x="-2598114" y="228677"/>
            <a:ext cx="3377485" cy="3360058"/>
          </a:xfrm>
          <a:prstGeom prst="line">
            <a:avLst/>
          </a:prstGeom>
          <a:ln cap="flat" w="28575">
            <a:solidFill>
              <a:srgbClr val="8CA9AD"/>
            </a:solidFill>
            <a:prstDash val="solid"/>
            <a:headEnd type="none" len="sm" w="sm"/>
            <a:tailEnd type="none" len="sm" w="sm"/>
          </a:ln>
        </p:spPr>
      </p:sp>
      <p:sp>
        <p:nvSpPr>
          <p:cNvPr name="AutoShape 13" id="13"/>
          <p:cNvSpPr/>
          <p:nvPr/>
        </p:nvSpPr>
        <p:spPr>
          <a:xfrm>
            <a:off x="-2509797" y="905760"/>
            <a:ext cx="2628598" cy="2671969"/>
          </a:xfrm>
          <a:prstGeom prst="line">
            <a:avLst/>
          </a:prstGeom>
          <a:ln cap="flat" w="28575">
            <a:solidFill>
              <a:srgbClr val="8CA9AD"/>
            </a:solidFill>
            <a:prstDash val="solid"/>
            <a:headEnd type="none" len="sm" w="sm"/>
            <a:tailEnd type="none" len="sm" w="sm"/>
          </a:ln>
        </p:spPr>
      </p:sp>
      <p:grpSp>
        <p:nvGrpSpPr>
          <p:cNvPr name="Group 14" id="14"/>
          <p:cNvGrpSpPr/>
          <p:nvPr/>
        </p:nvGrpSpPr>
        <p:grpSpPr>
          <a:xfrm rot="-2700000">
            <a:off x="11386843" y="7201845"/>
            <a:ext cx="7415398" cy="3565095"/>
            <a:chOff x="0" y="0"/>
            <a:chExt cx="660400" cy="317500"/>
          </a:xfrm>
        </p:grpSpPr>
        <p:sp>
          <p:nvSpPr>
            <p:cNvPr name="Freeform 15" id="15"/>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6" id="16"/>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7" id="17"/>
          <p:cNvSpPr/>
          <p:nvPr/>
        </p:nvSpPr>
        <p:spPr>
          <a:xfrm flipV="true">
            <a:off x="14131544" y="7969488"/>
            <a:ext cx="5132702" cy="5185216"/>
          </a:xfrm>
          <a:prstGeom prst="line">
            <a:avLst/>
          </a:prstGeom>
          <a:ln cap="flat" w="28575">
            <a:solidFill>
              <a:srgbClr val="8CA9AD"/>
            </a:solidFill>
            <a:prstDash val="solid"/>
            <a:headEnd type="none" len="sm" w="sm"/>
            <a:tailEnd type="none" len="sm" w="sm"/>
          </a:ln>
        </p:spPr>
      </p:sp>
      <p:sp>
        <p:nvSpPr>
          <p:cNvPr name="AutoShape 18" id="18"/>
          <p:cNvSpPr/>
          <p:nvPr/>
        </p:nvSpPr>
        <p:spPr>
          <a:xfrm flipV="true">
            <a:off x="14444220" y="8329798"/>
            <a:ext cx="5038853" cy="5038853"/>
          </a:xfrm>
          <a:prstGeom prst="line">
            <a:avLst/>
          </a:prstGeom>
          <a:ln cap="flat" w="28575">
            <a:solidFill>
              <a:srgbClr val="8CA9AD"/>
            </a:solidFill>
            <a:prstDash val="solid"/>
            <a:headEnd type="none" len="sm" w="sm"/>
            <a:tailEnd type="none" len="sm" w="sm"/>
          </a:ln>
        </p:spPr>
      </p:sp>
      <p:sp>
        <p:nvSpPr>
          <p:cNvPr name="AutoShape 19" id="19"/>
          <p:cNvSpPr/>
          <p:nvPr/>
        </p:nvSpPr>
        <p:spPr>
          <a:xfrm flipV="true">
            <a:off x="14802690" y="8681112"/>
            <a:ext cx="4867141" cy="4867141"/>
          </a:xfrm>
          <a:prstGeom prst="line">
            <a:avLst/>
          </a:prstGeom>
          <a:ln cap="flat" w="28575">
            <a:solidFill>
              <a:srgbClr val="8CA9AD"/>
            </a:solidFill>
            <a:prstDash val="solid"/>
            <a:headEnd type="none" len="sm" w="sm"/>
            <a:tailEnd type="none" len="sm" w="sm"/>
          </a:ln>
        </p:spPr>
      </p:sp>
      <p:sp>
        <p:nvSpPr>
          <p:cNvPr name="TextBox 20" id="20"/>
          <p:cNvSpPr txBox="true"/>
          <p:nvPr/>
        </p:nvSpPr>
        <p:spPr>
          <a:xfrm rot="0">
            <a:off x="1478284" y="4330192"/>
            <a:ext cx="2916309" cy="389255"/>
          </a:xfrm>
          <a:prstGeom prst="rect">
            <a:avLst/>
          </a:prstGeom>
        </p:spPr>
        <p:txBody>
          <a:bodyPr anchor="t" rtlCol="false" tIns="0" lIns="0" bIns="0" rIns="0">
            <a:spAutoFit/>
          </a:bodyPr>
          <a:lstStyle/>
          <a:p>
            <a:pPr algn="l">
              <a:lnSpc>
                <a:spcPts val="3220"/>
              </a:lnSpc>
              <a:spcBef>
                <a:spcPct val="0"/>
              </a:spcBef>
            </a:pPr>
            <a:r>
              <a:rPr lang="en-US" sz="2300" b="true">
                <a:solidFill>
                  <a:srgbClr val="FFFFFF"/>
                </a:solidFill>
                <a:latin typeface="Chakra Petch Bold"/>
                <a:ea typeface="Chakra Petch Bold"/>
                <a:cs typeface="Chakra Petch Bold"/>
                <a:sym typeface="Chakra Petch Bold"/>
              </a:rPr>
              <a:t>Distribution Analysis</a:t>
            </a:r>
          </a:p>
        </p:txBody>
      </p:sp>
      <p:sp>
        <p:nvSpPr>
          <p:cNvPr name="TextBox 21" id="21"/>
          <p:cNvSpPr txBox="true"/>
          <p:nvPr/>
        </p:nvSpPr>
        <p:spPr>
          <a:xfrm rot="0">
            <a:off x="575122" y="4237261"/>
            <a:ext cx="4118932" cy="556065"/>
          </a:xfrm>
          <a:prstGeom prst="rect">
            <a:avLst/>
          </a:prstGeom>
        </p:spPr>
        <p:txBody>
          <a:bodyPr anchor="t" rtlCol="false" tIns="0" lIns="0" bIns="0" rIns="0">
            <a:spAutoFit/>
          </a:bodyPr>
          <a:lstStyle/>
          <a:p>
            <a:pPr algn="l">
              <a:lnSpc>
                <a:spcPts val="4525"/>
              </a:lnSpc>
              <a:spcBef>
                <a:spcPct val="0"/>
              </a:spcBef>
            </a:pPr>
            <a:r>
              <a:rPr lang="en-US" sz="3232" b="true">
                <a:solidFill>
                  <a:srgbClr val="FE6D73"/>
                </a:solidFill>
                <a:latin typeface="Chakra Petch Bold"/>
                <a:ea typeface="Chakra Petch Bold"/>
                <a:cs typeface="Chakra Petch Bold"/>
                <a:sym typeface="Chakra Petch Bold"/>
              </a:rPr>
              <a:t>Distribution Analysis</a:t>
            </a:r>
          </a:p>
        </p:txBody>
      </p:sp>
      <p:sp>
        <p:nvSpPr>
          <p:cNvPr name="TextBox 22" id="22"/>
          <p:cNvSpPr txBox="true"/>
          <p:nvPr/>
        </p:nvSpPr>
        <p:spPr>
          <a:xfrm rot="0">
            <a:off x="279781" y="5281421"/>
            <a:ext cx="5008516" cy="3209925"/>
          </a:xfrm>
          <a:prstGeom prst="rect">
            <a:avLst/>
          </a:prstGeom>
        </p:spPr>
        <p:txBody>
          <a:bodyPr anchor="t" rtlCol="false" tIns="0" lIns="0" bIns="0" rIns="0">
            <a:spAutoFit/>
          </a:bodyPr>
          <a:lstStyle/>
          <a:p>
            <a:pPr algn="l">
              <a:lnSpc>
                <a:spcPts val="1885"/>
              </a:lnSpc>
            </a:pPr>
          </a:p>
          <a:p>
            <a:pPr algn="l" marL="537141" indent="-268570" lvl="1">
              <a:lnSpc>
                <a:spcPts val="2985"/>
              </a:lnSpc>
              <a:buFont typeface="Arial"/>
              <a:buChar char="•"/>
            </a:pPr>
            <a:r>
              <a:rPr lang="en-US" sz="2487">
                <a:solidFill>
                  <a:srgbClr val="FE6D73"/>
                </a:solidFill>
                <a:latin typeface="Montserrat"/>
                <a:ea typeface="Montserrat"/>
                <a:cs typeface="Montserrat"/>
                <a:sym typeface="Montserrat"/>
              </a:rPr>
              <a:t>Analyze the distribution of startup funding across various categories, such as industry sectors, markets, and geographical regions.</a:t>
            </a:r>
          </a:p>
          <a:p>
            <a:pPr algn="l" marL="537141" indent="-268570" lvl="1">
              <a:lnSpc>
                <a:spcPts val="2985"/>
              </a:lnSpc>
              <a:buFont typeface="Arial"/>
              <a:buChar char="•"/>
            </a:pPr>
            <a:r>
              <a:rPr lang="en-US" sz="2487">
                <a:solidFill>
                  <a:srgbClr val="FE6D73"/>
                </a:solidFill>
                <a:latin typeface="Montserrat"/>
                <a:ea typeface="Montserrat"/>
                <a:cs typeface="Montserrat"/>
                <a:sym typeface="Montserrat"/>
              </a:rPr>
              <a:t>Identify sectors with higher investment potential.</a:t>
            </a:r>
          </a:p>
          <a:p>
            <a:pPr algn="l">
              <a:lnSpc>
                <a:spcPts val="2985"/>
              </a:lnSpc>
            </a:pPr>
          </a:p>
        </p:txBody>
      </p:sp>
      <p:sp>
        <p:nvSpPr>
          <p:cNvPr name="TextBox 23" id="23"/>
          <p:cNvSpPr txBox="true"/>
          <p:nvPr/>
        </p:nvSpPr>
        <p:spPr>
          <a:xfrm rot="0">
            <a:off x="6329128" y="4158742"/>
            <a:ext cx="4439645" cy="556133"/>
          </a:xfrm>
          <a:prstGeom prst="rect">
            <a:avLst/>
          </a:prstGeom>
        </p:spPr>
        <p:txBody>
          <a:bodyPr anchor="t" rtlCol="false" tIns="0" lIns="0" bIns="0" rIns="0">
            <a:spAutoFit/>
          </a:bodyPr>
          <a:lstStyle/>
          <a:p>
            <a:pPr algn="l" marL="0" indent="0" lvl="0">
              <a:lnSpc>
                <a:spcPts val="4522"/>
              </a:lnSpc>
              <a:spcBef>
                <a:spcPct val="0"/>
              </a:spcBef>
            </a:pPr>
            <a:r>
              <a:rPr lang="en-US" b="true" sz="3230">
                <a:solidFill>
                  <a:srgbClr val="227C9D"/>
                </a:solidFill>
                <a:latin typeface="Chakra Petch Bold"/>
                <a:ea typeface="Chakra Petch Bold"/>
                <a:cs typeface="Chakra Petch Bold"/>
                <a:sym typeface="Chakra Petch Bold"/>
              </a:rPr>
              <a:t>Correlation Analysis</a:t>
            </a:r>
          </a:p>
        </p:txBody>
      </p:sp>
      <p:sp>
        <p:nvSpPr>
          <p:cNvPr name="TextBox 24" id="24"/>
          <p:cNvSpPr txBox="true"/>
          <p:nvPr/>
        </p:nvSpPr>
        <p:spPr>
          <a:xfrm rot="0">
            <a:off x="6039368" y="5022443"/>
            <a:ext cx="4921503" cy="3961949"/>
          </a:xfrm>
          <a:prstGeom prst="rect">
            <a:avLst/>
          </a:prstGeom>
        </p:spPr>
        <p:txBody>
          <a:bodyPr anchor="t" rtlCol="false" tIns="0" lIns="0" bIns="0" rIns="0">
            <a:spAutoFit/>
          </a:bodyPr>
          <a:lstStyle/>
          <a:p>
            <a:pPr algn="l">
              <a:lnSpc>
                <a:spcPts val="2852"/>
              </a:lnSpc>
            </a:pPr>
          </a:p>
          <a:p>
            <a:pPr algn="l" marL="513170" indent="-256585" lvl="1">
              <a:lnSpc>
                <a:spcPts val="2852"/>
              </a:lnSpc>
              <a:buFont typeface="Arial"/>
              <a:buChar char="•"/>
            </a:pPr>
            <a:r>
              <a:rPr lang="en-US" sz="2376">
                <a:solidFill>
                  <a:srgbClr val="227C9D"/>
                </a:solidFill>
                <a:latin typeface="Montserrat"/>
                <a:ea typeface="Montserrat"/>
                <a:cs typeface="Montserrat"/>
                <a:sym typeface="Montserrat"/>
              </a:rPr>
              <a:t>Explore the relationship between funding characteristics (e.g., funding rounds, types of funding, and location) and the success of startups.</a:t>
            </a:r>
          </a:p>
          <a:p>
            <a:pPr algn="l" marL="513170" indent="-256585" lvl="1">
              <a:lnSpc>
                <a:spcPts val="2852"/>
              </a:lnSpc>
              <a:buFont typeface="Arial"/>
              <a:buChar char="•"/>
            </a:pPr>
            <a:r>
              <a:rPr lang="en-US" sz="2376">
                <a:solidFill>
                  <a:srgbClr val="227C9D"/>
                </a:solidFill>
                <a:latin typeface="Montserrat"/>
                <a:ea typeface="Montserrat"/>
                <a:cs typeface="Montserrat"/>
                <a:sym typeface="Montserrat"/>
              </a:rPr>
              <a:t>Investigate the impact of geographical location on funding opportunities.</a:t>
            </a:r>
          </a:p>
          <a:p>
            <a:pPr algn="l">
              <a:lnSpc>
                <a:spcPts val="2852"/>
              </a:lnSpc>
            </a:pPr>
          </a:p>
        </p:txBody>
      </p:sp>
      <p:sp>
        <p:nvSpPr>
          <p:cNvPr name="TextBox 25" id="25"/>
          <p:cNvSpPr txBox="true"/>
          <p:nvPr/>
        </p:nvSpPr>
        <p:spPr>
          <a:xfrm rot="0">
            <a:off x="11794597" y="4125799"/>
            <a:ext cx="6016186" cy="593648"/>
          </a:xfrm>
          <a:prstGeom prst="rect">
            <a:avLst/>
          </a:prstGeom>
        </p:spPr>
        <p:txBody>
          <a:bodyPr anchor="t" rtlCol="false" tIns="0" lIns="0" bIns="0" rIns="0">
            <a:spAutoFit/>
          </a:bodyPr>
          <a:lstStyle/>
          <a:p>
            <a:pPr algn="l" marL="0" indent="0" lvl="0">
              <a:lnSpc>
                <a:spcPts val="4868"/>
              </a:lnSpc>
              <a:spcBef>
                <a:spcPct val="0"/>
              </a:spcBef>
            </a:pPr>
            <a:r>
              <a:rPr lang="en-US" b="true" sz="3477">
                <a:solidFill>
                  <a:srgbClr val="F4A018"/>
                </a:solidFill>
                <a:latin typeface="Chakra Petch Bold"/>
                <a:ea typeface="Chakra Petch Bold"/>
                <a:cs typeface="Chakra Petch Bold"/>
                <a:sym typeface="Chakra Petch Bold"/>
              </a:rPr>
              <a:t>Strategic Recommendations</a:t>
            </a:r>
          </a:p>
        </p:txBody>
      </p:sp>
      <p:sp>
        <p:nvSpPr>
          <p:cNvPr name="TextBox 26" id="26"/>
          <p:cNvSpPr txBox="true"/>
          <p:nvPr/>
        </p:nvSpPr>
        <p:spPr>
          <a:xfrm rot="0">
            <a:off x="11713346" y="5102202"/>
            <a:ext cx="5332473" cy="3697690"/>
          </a:xfrm>
          <a:prstGeom prst="rect">
            <a:avLst/>
          </a:prstGeom>
        </p:spPr>
        <p:txBody>
          <a:bodyPr anchor="t" rtlCol="false" tIns="0" lIns="0" bIns="0" rIns="0">
            <a:spAutoFit/>
          </a:bodyPr>
          <a:lstStyle/>
          <a:p>
            <a:pPr algn="l">
              <a:lnSpc>
                <a:spcPts val="2964"/>
              </a:lnSpc>
            </a:pPr>
          </a:p>
          <a:p>
            <a:pPr algn="l" marL="533368" indent="-266684" lvl="1">
              <a:lnSpc>
                <a:spcPts val="2964"/>
              </a:lnSpc>
              <a:buFont typeface="Arial"/>
              <a:buChar char="•"/>
            </a:pPr>
            <a:r>
              <a:rPr lang="en-US" sz="2470">
                <a:solidFill>
                  <a:srgbClr val="F4A018"/>
                </a:solidFill>
                <a:latin typeface="Montserrat"/>
                <a:ea typeface="Montserrat"/>
                <a:cs typeface="Montserrat"/>
                <a:sym typeface="Montserrat"/>
              </a:rPr>
              <a:t>Propose strategies for startups to optimize their funding journeys based on insights from the analysis.</a:t>
            </a:r>
          </a:p>
          <a:p>
            <a:pPr algn="l">
              <a:lnSpc>
                <a:spcPts val="2964"/>
              </a:lnSpc>
            </a:pPr>
          </a:p>
          <a:p>
            <a:pPr algn="l" marL="533368" indent="-266684" lvl="1">
              <a:lnSpc>
                <a:spcPts val="2964"/>
              </a:lnSpc>
              <a:buFont typeface="Arial"/>
              <a:buChar char="•"/>
            </a:pPr>
            <a:r>
              <a:rPr lang="en-US" sz="2470">
                <a:solidFill>
                  <a:srgbClr val="F4A018"/>
                </a:solidFill>
                <a:latin typeface="Montserrat"/>
                <a:ea typeface="Montserrat"/>
                <a:cs typeface="Montserrat"/>
                <a:sym typeface="Montserrat"/>
              </a:rPr>
              <a:t>Provide actionable recommendations for  aspiring entrepreneurs and investors.</a:t>
            </a:r>
          </a:p>
        </p:txBody>
      </p:sp>
      <p:sp>
        <p:nvSpPr>
          <p:cNvPr name="TextBox 27" id="27"/>
          <p:cNvSpPr txBox="true"/>
          <p:nvPr/>
        </p:nvSpPr>
        <p:spPr>
          <a:xfrm rot="0">
            <a:off x="5324500" y="1104900"/>
            <a:ext cx="7204621" cy="1427261"/>
          </a:xfrm>
          <a:prstGeom prst="rect">
            <a:avLst/>
          </a:prstGeom>
        </p:spPr>
        <p:txBody>
          <a:bodyPr anchor="t" rtlCol="false" tIns="0" lIns="0" bIns="0" rIns="0">
            <a:spAutoFit/>
          </a:bodyPr>
          <a:lstStyle/>
          <a:p>
            <a:pPr algn="ctr">
              <a:lnSpc>
                <a:spcPts val="10955"/>
              </a:lnSpc>
              <a:spcBef>
                <a:spcPct val="0"/>
              </a:spcBef>
            </a:pPr>
            <a:r>
              <a:rPr lang="en-US" sz="9869" i="true">
                <a:solidFill>
                  <a:srgbClr val="227C9D"/>
                </a:solidFill>
                <a:latin typeface="DM Sans Italics"/>
                <a:ea typeface="DM Sans Italics"/>
                <a:cs typeface="DM Sans Italics"/>
                <a:sym typeface="DM Sans Italics"/>
              </a:rPr>
              <a:t>OBJECTIVES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81521" y="4486691"/>
            <a:ext cx="6046286" cy="1027869"/>
            <a:chOff x="0" y="0"/>
            <a:chExt cx="1592438" cy="270714"/>
          </a:xfrm>
        </p:grpSpPr>
        <p:sp>
          <p:nvSpPr>
            <p:cNvPr name="Freeform 3" id="3"/>
            <p:cNvSpPr/>
            <p:nvPr/>
          </p:nvSpPr>
          <p:spPr>
            <a:xfrm flipH="false" flipV="false" rot="0">
              <a:off x="0" y="0"/>
              <a:ext cx="1592438" cy="270714"/>
            </a:xfrm>
            <a:custGeom>
              <a:avLst/>
              <a:gdLst/>
              <a:ahLst/>
              <a:cxnLst/>
              <a:rect r="r" b="b" t="t" l="l"/>
              <a:pathLst>
                <a:path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name="TextBox 4" id="4"/>
            <p:cNvSpPr txBox="true"/>
            <p:nvPr/>
          </p:nvSpPr>
          <p:spPr>
            <a:xfrm>
              <a:off x="0" y="19050"/>
              <a:ext cx="1592438" cy="251664"/>
            </a:xfrm>
            <a:prstGeom prst="rect">
              <a:avLst/>
            </a:prstGeom>
          </p:spPr>
          <p:txBody>
            <a:bodyPr anchor="ctr" rtlCol="false" tIns="50800" lIns="50800" bIns="50800" rIns="50800"/>
            <a:lstStyle/>
            <a:p>
              <a:pPr algn="ctr">
                <a:lnSpc>
                  <a:spcPts val="2553"/>
                </a:lnSpc>
              </a:pPr>
            </a:p>
          </p:txBody>
        </p:sp>
      </p:grpSp>
      <p:grpSp>
        <p:nvGrpSpPr>
          <p:cNvPr name="Group 5" id="5"/>
          <p:cNvGrpSpPr/>
          <p:nvPr/>
        </p:nvGrpSpPr>
        <p:grpSpPr>
          <a:xfrm rot="0">
            <a:off x="2481521" y="6739046"/>
            <a:ext cx="6046286" cy="1027869"/>
            <a:chOff x="0" y="0"/>
            <a:chExt cx="1592438" cy="270714"/>
          </a:xfrm>
        </p:grpSpPr>
        <p:sp>
          <p:nvSpPr>
            <p:cNvPr name="Freeform 6" id="6"/>
            <p:cNvSpPr/>
            <p:nvPr/>
          </p:nvSpPr>
          <p:spPr>
            <a:xfrm flipH="false" flipV="false" rot="0">
              <a:off x="0" y="0"/>
              <a:ext cx="1592438" cy="270714"/>
            </a:xfrm>
            <a:custGeom>
              <a:avLst/>
              <a:gdLst/>
              <a:ahLst/>
              <a:cxnLst/>
              <a:rect r="r" b="b" t="t" l="l"/>
              <a:pathLst>
                <a:path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name="TextBox 7" id="7"/>
            <p:cNvSpPr txBox="true"/>
            <p:nvPr/>
          </p:nvSpPr>
          <p:spPr>
            <a:xfrm>
              <a:off x="0" y="19050"/>
              <a:ext cx="1592438" cy="251664"/>
            </a:xfrm>
            <a:prstGeom prst="rect">
              <a:avLst/>
            </a:prstGeom>
          </p:spPr>
          <p:txBody>
            <a:bodyPr anchor="ctr" rtlCol="false" tIns="50800" lIns="50800" bIns="50800" rIns="50800"/>
            <a:lstStyle/>
            <a:p>
              <a:pPr algn="ctr">
                <a:lnSpc>
                  <a:spcPts val="2553"/>
                </a:lnSpc>
              </a:pPr>
            </a:p>
          </p:txBody>
        </p:sp>
      </p:grpSp>
      <p:sp>
        <p:nvSpPr>
          <p:cNvPr name="Freeform 8" id="8"/>
          <p:cNvSpPr/>
          <p:nvPr/>
        </p:nvSpPr>
        <p:spPr>
          <a:xfrm flipH="false" flipV="false" rot="-10800000">
            <a:off x="9525" y="82431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83809" y="82717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0" y="93555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3321750" y="93841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7204191" y="813748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7204191" y="922129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6120382" y="705368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6120382" y="813748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5400000">
            <a:off x="15036573" y="922129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true" flipV="true" rot="5400000">
            <a:off x="12770705" y="813748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true" flipV="true" rot="-10800000">
            <a:off x="12770705" y="9221298"/>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9" id="19"/>
          <p:cNvGrpSpPr/>
          <p:nvPr/>
        </p:nvGrpSpPr>
        <p:grpSpPr>
          <a:xfrm rot="0">
            <a:off x="2481521" y="2296772"/>
            <a:ext cx="6046286" cy="1027869"/>
            <a:chOff x="0" y="0"/>
            <a:chExt cx="1592438" cy="270714"/>
          </a:xfrm>
        </p:grpSpPr>
        <p:sp>
          <p:nvSpPr>
            <p:cNvPr name="Freeform 20" id="20"/>
            <p:cNvSpPr/>
            <p:nvPr/>
          </p:nvSpPr>
          <p:spPr>
            <a:xfrm flipH="false" flipV="false" rot="0">
              <a:off x="0" y="0"/>
              <a:ext cx="1592438" cy="270714"/>
            </a:xfrm>
            <a:custGeom>
              <a:avLst/>
              <a:gdLst/>
              <a:ahLst/>
              <a:cxnLst/>
              <a:rect r="r" b="b" t="t" l="l"/>
              <a:pathLst>
                <a:path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name="TextBox 21" id="21"/>
            <p:cNvSpPr txBox="true"/>
            <p:nvPr/>
          </p:nvSpPr>
          <p:spPr>
            <a:xfrm>
              <a:off x="0" y="19050"/>
              <a:ext cx="1592438" cy="251664"/>
            </a:xfrm>
            <a:prstGeom prst="rect">
              <a:avLst/>
            </a:prstGeom>
          </p:spPr>
          <p:txBody>
            <a:bodyPr anchor="ctr" rtlCol="false" tIns="50800" lIns="50800" bIns="50800" rIns="50800"/>
            <a:lstStyle/>
            <a:p>
              <a:pPr algn="ctr">
                <a:lnSpc>
                  <a:spcPts val="2553"/>
                </a:lnSpc>
              </a:pPr>
            </a:p>
          </p:txBody>
        </p:sp>
      </p:grpSp>
      <p:sp>
        <p:nvSpPr>
          <p:cNvPr name="TextBox 22" id="22"/>
          <p:cNvSpPr txBox="true"/>
          <p:nvPr/>
        </p:nvSpPr>
        <p:spPr>
          <a:xfrm rot="0">
            <a:off x="3076433" y="4777422"/>
            <a:ext cx="5702716" cy="503555"/>
          </a:xfrm>
          <a:prstGeom prst="rect">
            <a:avLst/>
          </a:prstGeom>
        </p:spPr>
        <p:txBody>
          <a:bodyPr anchor="t" rtlCol="false" tIns="0" lIns="0" bIns="0" rIns="0">
            <a:spAutoFit/>
          </a:bodyPr>
          <a:lstStyle/>
          <a:p>
            <a:pPr algn="l">
              <a:lnSpc>
                <a:spcPts val="3700"/>
              </a:lnSpc>
            </a:pPr>
            <a:r>
              <a:rPr lang="en-US" b="true" sz="3700">
                <a:solidFill>
                  <a:srgbClr val="FFFFFF"/>
                </a:solidFill>
                <a:latin typeface="Kollektif Bold"/>
                <a:ea typeface="Kollektif Bold"/>
                <a:cs typeface="Kollektif Bold"/>
                <a:sym typeface="Kollektif Bold"/>
              </a:rPr>
              <a:t>COUNTRY SKEWNESS</a:t>
            </a:r>
          </a:p>
        </p:txBody>
      </p:sp>
      <p:sp>
        <p:nvSpPr>
          <p:cNvPr name="TextBox 23" id="23"/>
          <p:cNvSpPr txBox="true"/>
          <p:nvPr/>
        </p:nvSpPr>
        <p:spPr>
          <a:xfrm rot="0">
            <a:off x="2653306" y="7092029"/>
            <a:ext cx="6125843" cy="503555"/>
          </a:xfrm>
          <a:prstGeom prst="rect">
            <a:avLst/>
          </a:prstGeom>
        </p:spPr>
        <p:txBody>
          <a:bodyPr anchor="t" rtlCol="false" tIns="0" lIns="0" bIns="0" rIns="0">
            <a:spAutoFit/>
          </a:bodyPr>
          <a:lstStyle/>
          <a:p>
            <a:pPr algn="l">
              <a:lnSpc>
                <a:spcPts val="3700"/>
              </a:lnSpc>
            </a:pPr>
            <a:r>
              <a:rPr lang="en-US" b="true" sz="3700">
                <a:solidFill>
                  <a:srgbClr val="FFFFFF"/>
                </a:solidFill>
                <a:latin typeface="Kollektif Bold"/>
                <a:ea typeface="Kollektif Bold"/>
                <a:cs typeface="Kollektif Bold"/>
                <a:sym typeface="Kollektif Bold"/>
              </a:rPr>
              <a:t>STARTUPS FUNDING TIME </a:t>
            </a:r>
          </a:p>
        </p:txBody>
      </p:sp>
      <p:sp>
        <p:nvSpPr>
          <p:cNvPr name="TextBox 24" id="24"/>
          <p:cNvSpPr txBox="true"/>
          <p:nvPr/>
        </p:nvSpPr>
        <p:spPr>
          <a:xfrm rot="0">
            <a:off x="9092537" y="2100371"/>
            <a:ext cx="6713943" cy="1809750"/>
          </a:xfrm>
          <a:prstGeom prst="rect">
            <a:avLst/>
          </a:prstGeom>
        </p:spPr>
        <p:txBody>
          <a:bodyPr anchor="t" rtlCol="false" tIns="0" lIns="0" bIns="0" rIns="0">
            <a:spAutoFit/>
          </a:bodyPr>
          <a:lstStyle/>
          <a:p>
            <a:pPr algn="l">
              <a:lnSpc>
                <a:spcPts val="2879"/>
              </a:lnSpc>
            </a:pPr>
            <a:r>
              <a:rPr lang="en-US" sz="2400">
                <a:solidFill>
                  <a:srgbClr val="48CFAE"/>
                </a:solidFill>
                <a:latin typeface="DM Sans"/>
                <a:ea typeface="DM Sans"/>
                <a:cs typeface="DM Sans"/>
                <a:sym typeface="DM Sans"/>
              </a:rPr>
              <a:t>There are 17.24% startups that are either relying on their personal fundings or have closed down due to not getting fundings While 88.76% got fundings for their operations in the dataset</a:t>
            </a:r>
          </a:p>
          <a:p>
            <a:pPr algn="l">
              <a:lnSpc>
                <a:spcPts val="2879"/>
              </a:lnSpc>
            </a:pPr>
          </a:p>
        </p:txBody>
      </p:sp>
      <p:sp>
        <p:nvSpPr>
          <p:cNvPr name="TextBox 25" id="25"/>
          <p:cNvSpPr txBox="true"/>
          <p:nvPr/>
        </p:nvSpPr>
        <p:spPr>
          <a:xfrm rot="0">
            <a:off x="9092537" y="4238625"/>
            <a:ext cx="6713943" cy="1809750"/>
          </a:xfrm>
          <a:prstGeom prst="rect">
            <a:avLst/>
          </a:prstGeom>
        </p:spPr>
        <p:txBody>
          <a:bodyPr anchor="t" rtlCol="false" tIns="0" lIns="0" bIns="0" rIns="0">
            <a:spAutoFit/>
          </a:bodyPr>
          <a:lstStyle/>
          <a:p>
            <a:pPr algn="l">
              <a:lnSpc>
                <a:spcPts val="2879"/>
              </a:lnSpc>
            </a:pPr>
            <a:r>
              <a:rPr lang="en-US" sz="2400">
                <a:solidFill>
                  <a:srgbClr val="F4A018"/>
                </a:solidFill>
                <a:latin typeface="DM Sans"/>
                <a:ea typeface="DM Sans"/>
                <a:cs typeface="DM Sans"/>
                <a:sym typeface="DM Sans"/>
              </a:rPr>
              <a:t>The USA has the highest representation in the dataset, almost 58%+, reflecting a strong bias toward American companies. This bias may impact any geographical insights, as trends might not be representative globally.</a:t>
            </a:r>
          </a:p>
        </p:txBody>
      </p:sp>
      <p:sp>
        <p:nvSpPr>
          <p:cNvPr name="TextBox 26" id="26"/>
          <p:cNvSpPr txBox="true"/>
          <p:nvPr/>
        </p:nvSpPr>
        <p:spPr>
          <a:xfrm rot="0">
            <a:off x="9144000" y="6739046"/>
            <a:ext cx="6713943" cy="1085850"/>
          </a:xfrm>
          <a:prstGeom prst="rect">
            <a:avLst/>
          </a:prstGeom>
        </p:spPr>
        <p:txBody>
          <a:bodyPr anchor="t" rtlCol="false" tIns="0" lIns="0" bIns="0" rIns="0">
            <a:spAutoFit/>
          </a:bodyPr>
          <a:lstStyle/>
          <a:p>
            <a:pPr algn="l">
              <a:lnSpc>
                <a:spcPts val="2879"/>
              </a:lnSpc>
            </a:pPr>
            <a:r>
              <a:rPr lang="en-US" sz="2400">
                <a:solidFill>
                  <a:srgbClr val="FE6D73"/>
                </a:solidFill>
                <a:latin typeface="DM Sans"/>
                <a:ea typeface="DM Sans"/>
                <a:cs typeface="DM Sans"/>
                <a:sym typeface="DM Sans"/>
              </a:rPr>
              <a:t>148 funding years data is there but mostly focused period is 2000-2015 as before that startup fundings were very limited</a:t>
            </a:r>
          </a:p>
        </p:txBody>
      </p:sp>
      <p:sp>
        <p:nvSpPr>
          <p:cNvPr name="TextBox 27" id="27"/>
          <p:cNvSpPr txBox="true"/>
          <p:nvPr/>
        </p:nvSpPr>
        <p:spPr>
          <a:xfrm rot="0">
            <a:off x="2653306" y="2600839"/>
            <a:ext cx="5702716" cy="467361"/>
          </a:xfrm>
          <a:prstGeom prst="rect">
            <a:avLst/>
          </a:prstGeom>
        </p:spPr>
        <p:txBody>
          <a:bodyPr anchor="t" rtlCol="false" tIns="0" lIns="0" bIns="0" rIns="0">
            <a:spAutoFit/>
          </a:bodyPr>
          <a:lstStyle/>
          <a:p>
            <a:pPr algn="l">
              <a:lnSpc>
                <a:spcPts val="3400"/>
              </a:lnSpc>
            </a:pPr>
            <a:r>
              <a:rPr lang="en-US" b="true" sz="3400">
                <a:solidFill>
                  <a:srgbClr val="FFFFFF"/>
                </a:solidFill>
                <a:latin typeface="Kollektif Bold"/>
                <a:ea typeface="Kollektif Bold"/>
                <a:cs typeface="Kollektif Bold"/>
                <a:sym typeface="Kollektif Bold"/>
              </a:rPr>
              <a:t>FUNDING VS NON FUNDING</a:t>
            </a:r>
          </a:p>
        </p:txBody>
      </p:sp>
      <p:sp>
        <p:nvSpPr>
          <p:cNvPr name="TextBox 28" id="28"/>
          <p:cNvSpPr txBox="true"/>
          <p:nvPr/>
        </p:nvSpPr>
        <p:spPr>
          <a:xfrm rot="0">
            <a:off x="7011732" y="807670"/>
            <a:ext cx="2688580" cy="331091"/>
          </a:xfrm>
          <a:prstGeom prst="rect">
            <a:avLst/>
          </a:prstGeom>
        </p:spPr>
        <p:txBody>
          <a:bodyPr anchor="t" rtlCol="false" tIns="0" lIns="0" bIns="0" rIns="0">
            <a:spAutoFit/>
          </a:bodyPr>
          <a:lstStyle/>
          <a:p>
            <a:pPr algn="ctr">
              <a:lnSpc>
                <a:spcPts val="2553"/>
              </a:lnSpc>
              <a:spcBef>
                <a:spcPct val="0"/>
              </a:spcBef>
            </a:pPr>
            <a:r>
              <a:rPr lang="en-US" sz="2300">
                <a:solidFill>
                  <a:srgbClr val="000000"/>
                </a:solidFill>
                <a:latin typeface="DM Sans"/>
                <a:ea typeface="DM Sans"/>
                <a:cs typeface="DM Sans"/>
                <a:sym typeface="DM Sans"/>
              </a:rPr>
              <a:t>Your paragraph text</a:t>
            </a:r>
          </a:p>
        </p:txBody>
      </p:sp>
      <p:grpSp>
        <p:nvGrpSpPr>
          <p:cNvPr name="Group 29" id="29"/>
          <p:cNvGrpSpPr/>
          <p:nvPr/>
        </p:nvGrpSpPr>
        <p:grpSpPr>
          <a:xfrm rot="0">
            <a:off x="5504664" y="436429"/>
            <a:ext cx="6046286" cy="1054523"/>
            <a:chOff x="0" y="0"/>
            <a:chExt cx="1592438" cy="277734"/>
          </a:xfrm>
        </p:grpSpPr>
        <p:sp>
          <p:nvSpPr>
            <p:cNvPr name="Freeform 30" id="30"/>
            <p:cNvSpPr/>
            <p:nvPr/>
          </p:nvSpPr>
          <p:spPr>
            <a:xfrm flipH="false" flipV="false" rot="0">
              <a:off x="0" y="0"/>
              <a:ext cx="1592438" cy="277734"/>
            </a:xfrm>
            <a:custGeom>
              <a:avLst/>
              <a:gdLst/>
              <a:ahLst/>
              <a:cxnLst/>
              <a:rect r="r" b="b" t="t" l="l"/>
              <a:pathLst>
                <a:path h="277734" w="1592438">
                  <a:moveTo>
                    <a:pt x="65303" y="0"/>
                  </a:moveTo>
                  <a:lnTo>
                    <a:pt x="1527135" y="0"/>
                  </a:lnTo>
                  <a:cubicBezTo>
                    <a:pt x="1544454" y="0"/>
                    <a:pt x="1561064" y="6880"/>
                    <a:pt x="1573311" y="19127"/>
                  </a:cubicBezTo>
                  <a:cubicBezTo>
                    <a:pt x="1585557" y="31373"/>
                    <a:pt x="1592438" y="47983"/>
                    <a:pt x="1592438" y="65303"/>
                  </a:cubicBezTo>
                  <a:lnTo>
                    <a:pt x="1592438" y="212432"/>
                  </a:lnTo>
                  <a:cubicBezTo>
                    <a:pt x="1592438" y="248497"/>
                    <a:pt x="1563201" y="277734"/>
                    <a:pt x="1527135" y="277734"/>
                  </a:cubicBezTo>
                  <a:lnTo>
                    <a:pt x="65303" y="277734"/>
                  </a:lnTo>
                  <a:cubicBezTo>
                    <a:pt x="47983" y="277734"/>
                    <a:pt x="31373" y="270854"/>
                    <a:pt x="19127" y="258608"/>
                  </a:cubicBezTo>
                  <a:cubicBezTo>
                    <a:pt x="6880" y="246361"/>
                    <a:pt x="0" y="229751"/>
                    <a:pt x="0" y="212432"/>
                  </a:cubicBezTo>
                  <a:lnTo>
                    <a:pt x="0" y="65303"/>
                  </a:lnTo>
                  <a:cubicBezTo>
                    <a:pt x="0" y="47983"/>
                    <a:pt x="6880" y="31373"/>
                    <a:pt x="19127" y="19127"/>
                  </a:cubicBezTo>
                  <a:cubicBezTo>
                    <a:pt x="31373" y="6880"/>
                    <a:pt x="47983" y="0"/>
                    <a:pt x="65303" y="0"/>
                  </a:cubicBezTo>
                  <a:close/>
                </a:path>
              </a:pathLst>
            </a:custGeom>
            <a:solidFill>
              <a:srgbClr val="FE6D73"/>
            </a:solidFill>
          </p:spPr>
        </p:sp>
        <p:sp>
          <p:nvSpPr>
            <p:cNvPr name="TextBox 31" id="31"/>
            <p:cNvSpPr txBox="true"/>
            <p:nvPr/>
          </p:nvSpPr>
          <p:spPr>
            <a:xfrm>
              <a:off x="0" y="19050"/>
              <a:ext cx="1592438" cy="258684"/>
            </a:xfrm>
            <a:prstGeom prst="rect">
              <a:avLst/>
            </a:prstGeom>
          </p:spPr>
          <p:txBody>
            <a:bodyPr anchor="ctr" rtlCol="false" tIns="50800" lIns="50800" bIns="50800" rIns="50800"/>
            <a:lstStyle/>
            <a:p>
              <a:pPr algn="ctr">
                <a:lnSpc>
                  <a:spcPts val="2553"/>
                </a:lnSpc>
              </a:pPr>
            </a:p>
          </p:txBody>
        </p:sp>
      </p:grpSp>
      <p:sp>
        <p:nvSpPr>
          <p:cNvPr name="TextBox 32" id="32"/>
          <p:cNvSpPr txBox="true"/>
          <p:nvPr/>
        </p:nvSpPr>
        <p:spPr>
          <a:xfrm rot="0">
            <a:off x="5504664" y="799465"/>
            <a:ext cx="5702716" cy="515620"/>
          </a:xfrm>
          <a:prstGeom prst="rect">
            <a:avLst/>
          </a:prstGeom>
        </p:spPr>
        <p:txBody>
          <a:bodyPr anchor="t" rtlCol="false" tIns="0" lIns="0" bIns="0" rIns="0">
            <a:spAutoFit/>
          </a:bodyPr>
          <a:lstStyle/>
          <a:p>
            <a:pPr algn="l">
              <a:lnSpc>
                <a:spcPts val="3800"/>
              </a:lnSpc>
            </a:pPr>
            <a:r>
              <a:rPr lang="en-US" b="true" sz="3800">
                <a:solidFill>
                  <a:srgbClr val="FFFFFF"/>
                </a:solidFill>
                <a:latin typeface="Kollektif Bold"/>
                <a:ea typeface="Kollektif Bold"/>
                <a:cs typeface="Kollektif Bold"/>
                <a:sym typeface="Kollektif Bold"/>
              </a:rPr>
              <a:t>   DATASET OVERVIEW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577305" y="1390650"/>
            <a:ext cx="7600032" cy="1435227"/>
          </a:xfrm>
          <a:prstGeom prst="rect">
            <a:avLst/>
          </a:prstGeom>
        </p:spPr>
        <p:txBody>
          <a:bodyPr anchor="t" rtlCol="false" tIns="0" lIns="0" bIns="0" rIns="0">
            <a:spAutoFit/>
          </a:bodyPr>
          <a:lstStyle/>
          <a:p>
            <a:pPr algn="ctr">
              <a:lnSpc>
                <a:spcPts val="5544"/>
              </a:lnSpc>
            </a:pPr>
            <a:r>
              <a:rPr lang="en-US" b="true" sz="5600">
                <a:solidFill>
                  <a:srgbClr val="227C9D"/>
                </a:solidFill>
                <a:latin typeface="Kollektif Bold"/>
                <a:ea typeface="Kollektif Bold"/>
                <a:cs typeface="Kollektif Bold"/>
                <a:sym typeface="Kollektif Bold"/>
              </a:rPr>
              <a:t>STARTUPS STATUS EVALUATION</a:t>
            </a:r>
          </a:p>
        </p:txBody>
      </p:sp>
      <p:grpSp>
        <p:nvGrpSpPr>
          <p:cNvPr name="Group 3" id="3"/>
          <p:cNvGrpSpPr/>
          <p:nvPr/>
        </p:nvGrpSpPr>
        <p:grpSpPr>
          <a:xfrm rot="0">
            <a:off x="6805571" y="8479939"/>
            <a:ext cx="4680540" cy="778361"/>
            <a:chOff x="0" y="0"/>
            <a:chExt cx="1232735" cy="205000"/>
          </a:xfrm>
        </p:grpSpPr>
        <p:sp>
          <p:nvSpPr>
            <p:cNvPr name="Freeform 4" id="4"/>
            <p:cNvSpPr/>
            <p:nvPr/>
          </p:nvSpPr>
          <p:spPr>
            <a:xfrm flipH="false" flipV="false" rot="0">
              <a:off x="0" y="0"/>
              <a:ext cx="1232735" cy="205000"/>
            </a:xfrm>
            <a:custGeom>
              <a:avLst/>
              <a:gdLst/>
              <a:ahLst/>
              <a:cxnLst/>
              <a:rect r="r" b="b" t="t" l="l"/>
              <a:pathLst>
                <a:path h="205000" w="1232735">
                  <a:moveTo>
                    <a:pt x="84357" y="0"/>
                  </a:moveTo>
                  <a:lnTo>
                    <a:pt x="1148377" y="0"/>
                  </a:lnTo>
                  <a:cubicBezTo>
                    <a:pt x="1194967" y="0"/>
                    <a:pt x="1232735" y="37768"/>
                    <a:pt x="1232735" y="84357"/>
                  </a:cubicBezTo>
                  <a:lnTo>
                    <a:pt x="1232735" y="120643"/>
                  </a:lnTo>
                  <a:cubicBezTo>
                    <a:pt x="1232735" y="143016"/>
                    <a:pt x="1223847" y="164473"/>
                    <a:pt x="1208027" y="180293"/>
                  </a:cubicBezTo>
                  <a:cubicBezTo>
                    <a:pt x="1192207" y="196113"/>
                    <a:pt x="1170750" y="205000"/>
                    <a:pt x="1148377" y="205000"/>
                  </a:cubicBezTo>
                  <a:lnTo>
                    <a:pt x="84357" y="205000"/>
                  </a:lnTo>
                  <a:cubicBezTo>
                    <a:pt x="37768" y="205000"/>
                    <a:pt x="0" y="167232"/>
                    <a:pt x="0" y="120643"/>
                  </a:cubicBezTo>
                  <a:lnTo>
                    <a:pt x="0" y="84357"/>
                  </a:lnTo>
                  <a:cubicBezTo>
                    <a:pt x="0" y="37768"/>
                    <a:pt x="37768" y="0"/>
                    <a:pt x="84357" y="0"/>
                  </a:cubicBezTo>
                  <a:close/>
                </a:path>
              </a:pathLst>
            </a:custGeom>
            <a:solidFill>
              <a:srgbClr val="48CFAE"/>
            </a:solidFill>
          </p:spPr>
        </p:sp>
        <p:sp>
          <p:nvSpPr>
            <p:cNvPr name="TextBox 5" id="5"/>
            <p:cNvSpPr txBox="true"/>
            <p:nvPr/>
          </p:nvSpPr>
          <p:spPr>
            <a:xfrm>
              <a:off x="0" y="19050"/>
              <a:ext cx="1232735" cy="185950"/>
            </a:xfrm>
            <a:prstGeom prst="rect">
              <a:avLst/>
            </a:prstGeom>
          </p:spPr>
          <p:txBody>
            <a:bodyPr anchor="ctr" rtlCol="false" tIns="50800" lIns="50800" bIns="50800" rIns="50800"/>
            <a:lstStyle/>
            <a:p>
              <a:pPr algn="ctr">
                <a:lnSpc>
                  <a:spcPts val="2553"/>
                </a:lnSpc>
              </a:pPr>
            </a:p>
          </p:txBody>
        </p:sp>
      </p:grpSp>
      <p:grpSp>
        <p:nvGrpSpPr>
          <p:cNvPr name="Group 6" id="6"/>
          <p:cNvGrpSpPr/>
          <p:nvPr/>
        </p:nvGrpSpPr>
        <p:grpSpPr>
          <a:xfrm rot="0">
            <a:off x="1028700" y="8463234"/>
            <a:ext cx="4680540" cy="778361"/>
            <a:chOff x="0" y="0"/>
            <a:chExt cx="1232735" cy="205000"/>
          </a:xfrm>
        </p:grpSpPr>
        <p:sp>
          <p:nvSpPr>
            <p:cNvPr name="Freeform 7" id="7"/>
            <p:cNvSpPr/>
            <p:nvPr/>
          </p:nvSpPr>
          <p:spPr>
            <a:xfrm flipH="false" flipV="false" rot="0">
              <a:off x="0" y="0"/>
              <a:ext cx="1232735" cy="205000"/>
            </a:xfrm>
            <a:custGeom>
              <a:avLst/>
              <a:gdLst/>
              <a:ahLst/>
              <a:cxnLst/>
              <a:rect r="r" b="b" t="t" l="l"/>
              <a:pathLst>
                <a:path h="205000" w="1232735">
                  <a:moveTo>
                    <a:pt x="84357" y="0"/>
                  </a:moveTo>
                  <a:lnTo>
                    <a:pt x="1148377" y="0"/>
                  </a:lnTo>
                  <a:cubicBezTo>
                    <a:pt x="1194967" y="0"/>
                    <a:pt x="1232735" y="37768"/>
                    <a:pt x="1232735" y="84357"/>
                  </a:cubicBezTo>
                  <a:lnTo>
                    <a:pt x="1232735" y="120643"/>
                  </a:lnTo>
                  <a:cubicBezTo>
                    <a:pt x="1232735" y="143016"/>
                    <a:pt x="1223847" y="164473"/>
                    <a:pt x="1208027" y="180293"/>
                  </a:cubicBezTo>
                  <a:cubicBezTo>
                    <a:pt x="1192207" y="196113"/>
                    <a:pt x="1170750" y="205000"/>
                    <a:pt x="1148377" y="205000"/>
                  </a:cubicBezTo>
                  <a:lnTo>
                    <a:pt x="84357" y="205000"/>
                  </a:lnTo>
                  <a:cubicBezTo>
                    <a:pt x="37768" y="205000"/>
                    <a:pt x="0" y="167232"/>
                    <a:pt x="0" y="120643"/>
                  </a:cubicBezTo>
                  <a:lnTo>
                    <a:pt x="0" y="84357"/>
                  </a:lnTo>
                  <a:cubicBezTo>
                    <a:pt x="0" y="37768"/>
                    <a:pt x="37768" y="0"/>
                    <a:pt x="84357" y="0"/>
                  </a:cubicBezTo>
                  <a:close/>
                </a:path>
              </a:pathLst>
            </a:custGeom>
            <a:solidFill>
              <a:srgbClr val="FE6D73"/>
            </a:solidFill>
          </p:spPr>
        </p:sp>
        <p:sp>
          <p:nvSpPr>
            <p:cNvPr name="TextBox 8" id="8"/>
            <p:cNvSpPr txBox="true"/>
            <p:nvPr/>
          </p:nvSpPr>
          <p:spPr>
            <a:xfrm>
              <a:off x="0" y="19050"/>
              <a:ext cx="1232735" cy="185950"/>
            </a:xfrm>
            <a:prstGeom prst="rect">
              <a:avLst/>
            </a:prstGeom>
          </p:spPr>
          <p:txBody>
            <a:bodyPr anchor="ctr" rtlCol="false" tIns="50800" lIns="50800" bIns="50800" rIns="50800"/>
            <a:lstStyle/>
            <a:p>
              <a:pPr algn="ctr">
                <a:lnSpc>
                  <a:spcPts val="2553"/>
                </a:lnSpc>
              </a:pPr>
            </a:p>
          </p:txBody>
        </p:sp>
      </p:grpSp>
      <p:grpSp>
        <p:nvGrpSpPr>
          <p:cNvPr name="Group 9" id="9"/>
          <p:cNvGrpSpPr/>
          <p:nvPr/>
        </p:nvGrpSpPr>
        <p:grpSpPr>
          <a:xfrm rot="0">
            <a:off x="12590530" y="8479939"/>
            <a:ext cx="4680540" cy="778361"/>
            <a:chOff x="0" y="0"/>
            <a:chExt cx="1232735" cy="205000"/>
          </a:xfrm>
        </p:grpSpPr>
        <p:sp>
          <p:nvSpPr>
            <p:cNvPr name="Freeform 10" id="10"/>
            <p:cNvSpPr/>
            <p:nvPr/>
          </p:nvSpPr>
          <p:spPr>
            <a:xfrm flipH="false" flipV="false" rot="0">
              <a:off x="0" y="0"/>
              <a:ext cx="1232735" cy="205000"/>
            </a:xfrm>
            <a:custGeom>
              <a:avLst/>
              <a:gdLst/>
              <a:ahLst/>
              <a:cxnLst/>
              <a:rect r="r" b="b" t="t" l="l"/>
              <a:pathLst>
                <a:path h="205000" w="1232735">
                  <a:moveTo>
                    <a:pt x="84357" y="0"/>
                  </a:moveTo>
                  <a:lnTo>
                    <a:pt x="1148377" y="0"/>
                  </a:lnTo>
                  <a:cubicBezTo>
                    <a:pt x="1194967" y="0"/>
                    <a:pt x="1232735" y="37768"/>
                    <a:pt x="1232735" y="84357"/>
                  </a:cubicBezTo>
                  <a:lnTo>
                    <a:pt x="1232735" y="120643"/>
                  </a:lnTo>
                  <a:cubicBezTo>
                    <a:pt x="1232735" y="143016"/>
                    <a:pt x="1223847" y="164473"/>
                    <a:pt x="1208027" y="180293"/>
                  </a:cubicBezTo>
                  <a:cubicBezTo>
                    <a:pt x="1192207" y="196113"/>
                    <a:pt x="1170750" y="205000"/>
                    <a:pt x="1148377" y="205000"/>
                  </a:cubicBezTo>
                  <a:lnTo>
                    <a:pt x="84357" y="205000"/>
                  </a:lnTo>
                  <a:cubicBezTo>
                    <a:pt x="37768" y="205000"/>
                    <a:pt x="0" y="167232"/>
                    <a:pt x="0" y="120643"/>
                  </a:cubicBezTo>
                  <a:lnTo>
                    <a:pt x="0" y="84357"/>
                  </a:lnTo>
                  <a:cubicBezTo>
                    <a:pt x="0" y="37768"/>
                    <a:pt x="37768" y="0"/>
                    <a:pt x="84357" y="0"/>
                  </a:cubicBezTo>
                  <a:close/>
                </a:path>
              </a:pathLst>
            </a:custGeom>
            <a:solidFill>
              <a:srgbClr val="FFCB77"/>
            </a:solidFill>
          </p:spPr>
        </p:sp>
        <p:sp>
          <p:nvSpPr>
            <p:cNvPr name="TextBox 11" id="11"/>
            <p:cNvSpPr txBox="true"/>
            <p:nvPr/>
          </p:nvSpPr>
          <p:spPr>
            <a:xfrm>
              <a:off x="0" y="19050"/>
              <a:ext cx="1232735" cy="185950"/>
            </a:xfrm>
            <a:prstGeom prst="rect">
              <a:avLst/>
            </a:prstGeom>
          </p:spPr>
          <p:txBody>
            <a:bodyPr anchor="ctr" rtlCol="false" tIns="50800" lIns="50800" bIns="50800" rIns="50800"/>
            <a:lstStyle/>
            <a:p>
              <a:pPr algn="ctr">
                <a:lnSpc>
                  <a:spcPts val="2553"/>
                </a:lnSpc>
              </a:pPr>
            </a:p>
          </p:txBody>
        </p:sp>
      </p:grpSp>
      <p:sp>
        <p:nvSpPr>
          <p:cNvPr name="TextBox 12" id="12"/>
          <p:cNvSpPr txBox="true"/>
          <p:nvPr/>
        </p:nvSpPr>
        <p:spPr>
          <a:xfrm rot="0">
            <a:off x="6488045" y="8679792"/>
            <a:ext cx="5311909" cy="409575"/>
          </a:xfrm>
          <a:prstGeom prst="rect">
            <a:avLst/>
          </a:prstGeom>
        </p:spPr>
        <p:txBody>
          <a:bodyPr anchor="t" rtlCol="false" tIns="0" lIns="0" bIns="0" rIns="0">
            <a:spAutoFit/>
          </a:bodyPr>
          <a:lstStyle/>
          <a:p>
            <a:pPr algn="ctr">
              <a:lnSpc>
                <a:spcPts val="3000"/>
              </a:lnSpc>
            </a:pPr>
            <a:r>
              <a:rPr lang="en-US" b="true" sz="3000">
                <a:solidFill>
                  <a:srgbClr val="FFFFFF"/>
                </a:solidFill>
                <a:latin typeface="Kollektif Bold"/>
                <a:ea typeface="Kollektif Bold"/>
                <a:cs typeface="Kollektif Bold"/>
                <a:sym typeface="Kollektif Bold"/>
              </a:rPr>
              <a:t>ACQUIRED</a:t>
            </a:r>
          </a:p>
        </p:txBody>
      </p:sp>
      <p:sp>
        <p:nvSpPr>
          <p:cNvPr name="TextBox 13" id="13"/>
          <p:cNvSpPr txBox="true"/>
          <p:nvPr/>
        </p:nvSpPr>
        <p:spPr>
          <a:xfrm rot="0">
            <a:off x="699405" y="8679792"/>
            <a:ext cx="5311909" cy="409575"/>
          </a:xfrm>
          <a:prstGeom prst="rect">
            <a:avLst/>
          </a:prstGeom>
        </p:spPr>
        <p:txBody>
          <a:bodyPr anchor="t" rtlCol="false" tIns="0" lIns="0" bIns="0" rIns="0">
            <a:spAutoFit/>
          </a:bodyPr>
          <a:lstStyle/>
          <a:p>
            <a:pPr algn="ctr">
              <a:lnSpc>
                <a:spcPts val="3000"/>
              </a:lnSpc>
            </a:pPr>
            <a:r>
              <a:rPr lang="en-US" b="true" sz="3000">
                <a:solidFill>
                  <a:srgbClr val="FFFFFF"/>
                </a:solidFill>
                <a:latin typeface="Kollektif Bold"/>
                <a:ea typeface="Kollektif Bold"/>
                <a:cs typeface="Kollektif Bold"/>
                <a:sym typeface="Kollektif Bold"/>
              </a:rPr>
              <a:t>OPERATING</a:t>
            </a:r>
          </a:p>
        </p:txBody>
      </p:sp>
      <p:sp>
        <p:nvSpPr>
          <p:cNvPr name="TextBox 14" id="14"/>
          <p:cNvSpPr txBox="true"/>
          <p:nvPr/>
        </p:nvSpPr>
        <p:spPr>
          <a:xfrm rot="0">
            <a:off x="12272921" y="8679792"/>
            <a:ext cx="5311909" cy="409575"/>
          </a:xfrm>
          <a:prstGeom prst="rect">
            <a:avLst/>
          </a:prstGeom>
        </p:spPr>
        <p:txBody>
          <a:bodyPr anchor="t" rtlCol="false" tIns="0" lIns="0" bIns="0" rIns="0">
            <a:spAutoFit/>
          </a:bodyPr>
          <a:lstStyle/>
          <a:p>
            <a:pPr algn="ctr">
              <a:lnSpc>
                <a:spcPts val="3000"/>
              </a:lnSpc>
            </a:pPr>
            <a:r>
              <a:rPr lang="en-US" b="true" sz="3000">
                <a:solidFill>
                  <a:srgbClr val="FFFFFF"/>
                </a:solidFill>
                <a:latin typeface="Kollektif Bold"/>
                <a:ea typeface="Kollektif Bold"/>
                <a:cs typeface="Kollektif Bold"/>
                <a:sym typeface="Kollektif Bold"/>
              </a:rPr>
              <a:t>CLOSED</a:t>
            </a:r>
          </a:p>
        </p:txBody>
      </p:sp>
      <p:pic>
        <p:nvPicPr>
          <p:cNvPr name="Picture 15" id="15"/>
          <p:cNvPicPr>
            <a:picLocks noChangeAspect="true"/>
          </p:cNvPicPr>
          <p:nvPr/>
        </p:nvPicPr>
        <p:blipFill>
          <a:blip r:embed="rId2"/>
          <a:stretch>
            <a:fillRect/>
          </a:stretch>
        </p:blipFill>
        <p:spPr>
          <a:xfrm rot="0">
            <a:off x="6627862" y="3155188"/>
            <a:ext cx="5032277" cy="5032277"/>
          </a:xfrm>
          <a:prstGeom prst="rect">
            <a:avLst/>
          </a:prstGeom>
        </p:spPr>
      </p:pic>
      <p:pic>
        <p:nvPicPr>
          <p:cNvPr name="Picture 16" id="16"/>
          <p:cNvPicPr>
            <a:picLocks noChangeAspect="true"/>
          </p:cNvPicPr>
          <p:nvPr/>
        </p:nvPicPr>
        <p:blipFill>
          <a:blip r:embed="rId3"/>
          <a:stretch>
            <a:fillRect/>
          </a:stretch>
        </p:blipFill>
        <p:spPr>
          <a:xfrm rot="0">
            <a:off x="12412738" y="3155188"/>
            <a:ext cx="5032277" cy="5032277"/>
          </a:xfrm>
          <a:prstGeom prst="rect">
            <a:avLst/>
          </a:prstGeom>
        </p:spPr>
      </p:pic>
      <p:grpSp>
        <p:nvGrpSpPr>
          <p:cNvPr name="Group 17" id="17"/>
          <p:cNvGrpSpPr/>
          <p:nvPr/>
        </p:nvGrpSpPr>
        <p:grpSpPr>
          <a:xfrm rot="2700000">
            <a:off x="-1906430" y="-3406802"/>
            <a:ext cx="7415398" cy="3565095"/>
            <a:chOff x="0" y="0"/>
            <a:chExt cx="660400" cy="317500"/>
          </a:xfrm>
        </p:grpSpPr>
        <p:sp>
          <p:nvSpPr>
            <p:cNvPr name="Freeform 18" id="18"/>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9" id="19"/>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0" id="20"/>
          <p:cNvSpPr/>
          <p:nvPr/>
        </p:nvSpPr>
        <p:spPr>
          <a:xfrm>
            <a:off x="-2369044" y="-2587253"/>
            <a:ext cx="5185216" cy="5132702"/>
          </a:xfrm>
          <a:prstGeom prst="line">
            <a:avLst/>
          </a:prstGeom>
          <a:ln cap="flat" w="28575">
            <a:solidFill>
              <a:srgbClr val="8CA9AD"/>
            </a:solidFill>
            <a:prstDash val="solid"/>
            <a:headEnd type="none" len="sm" w="sm"/>
            <a:tailEnd type="none" len="sm" w="sm"/>
          </a:ln>
        </p:spPr>
      </p:sp>
      <p:sp>
        <p:nvSpPr>
          <p:cNvPr name="AutoShape 21" id="21"/>
          <p:cNvSpPr/>
          <p:nvPr/>
        </p:nvSpPr>
        <p:spPr>
          <a:xfrm>
            <a:off x="-2582990" y="-2274576"/>
            <a:ext cx="5038853" cy="5038853"/>
          </a:xfrm>
          <a:prstGeom prst="line">
            <a:avLst/>
          </a:prstGeom>
          <a:ln cap="flat" w="28575">
            <a:solidFill>
              <a:srgbClr val="8CA9AD"/>
            </a:solidFill>
            <a:prstDash val="solid"/>
            <a:headEnd type="none" len="sm" w="sm"/>
            <a:tailEnd type="none" len="sm" w="sm"/>
          </a:ln>
        </p:spPr>
      </p:sp>
      <p:sp>
        <p:nvSpPr>
          <p:cNvPr name="AutoShape 22" id="22"/>
          <p:cNvSpPr/>
          <p:nvPr/>
        </p:nvSpPr>
        <p:spPr>
          <a:xfrm>
            <a:off x="-2762592" y="-1916106"/>
            <a:ext cx="4867141" cy="4867141"/>
          </a:xfrm>
          <a:prstGeom prst="line">
            <a:avLst/>
          </a:prstGeom>
          <a:ln cap="flat" w="28575">
            <a:solidFill>
              <a:srgbClr val="8CA9AD"/>
            </a:solidFill>
            <a:prstDash val="solid"/>
            <a:headEnd type="none" len="sm" w="sm"/>
            <a:tailEnd type="none" len="sm" w="sm"/>
          </a:ln>
        </p:spPr>
      </p:sp>
      <p:sp>
        <p:nvSpPr>
          <p:cNvPr name="AutoShape 23" id="23"/>
          <p:cNvSpPr/>
          <p:nvPr/>
        </p:nvSpPr>
        <p:spPr>
          <a:xfrm>
            <a:off x="-2889247" y="-1529839"/>
            <a:ext cx="4690515" cy="4690515"/>
          </a:xfrm>
          <a:prstGeom prst="line">
            <a:avLst/>
          </a:prstGeom>
          <a:ln cap="flat" w="28575">
            <a:solidFill>
              <a:srgbClr val="8CA9AD"/>
            </a:solidFill>
            <a:prstDash val="solid"/>
            <a:headEnd type="none" len="sm" w="sm"/>
            <a:tailEnd type="none" len="sm" w="sm"/>
          </a:ln>
        </p:spPr>
      </p:sp>
      <p:sp>
        <p:nvSpPr>
          <p:cNvPr name="AutoShape 24" id="24"/>
          <p:cNvSpPr/>
          <p:nvPr/>
        </p:nvSpPr>
        <p:spPr>
          <a:xfrm>
            <a:off x="-3033101" y="-1090162"/>
            <a:ext cx="4347674" cy="4347674"/>
          </a:xfrm>
          <a:prstGeom prst="line">
            <a:avLst/>
          </a:prstGeom>
          <a:ln cap="flat" w="28575">
            <a:solidFill>
              <a:srgbClr val="8CA9AD"/>
            </a:solidFill>
            <a:prstDash val="solid"/>
            <a:headEnd type="none" len="sm" w="sm"/>
            <a:tailEnd type="none" len="sm" w="sm"/>
          </a:ln>
        </p:spPr>
      </p:sp>
      <p:sp>
        <p:nvSpPr>
          <p:cNvPr name="AutoShape 25" id="25"/>
          <p:cNvSpPr/>
          <p:nvPr/>
        </p:nvSpPr>
        <p:spPr>
          <a:xfrm>
            <a:off x="-3153920" y="-646438"/>
            <a:ext cx="3963599" cy="3985594"/>
          </a:xfrm>
          <a:prstGeom prst="line">
            <a:avLst/>
          </a:prstGeom>
          <a:ln cap="flat" w="28575">
            <a:solidFill>
              <a:srgbClr val="8CA9AD"/>
            </a:solidFill>
            <a:prstDash val="solid"/>
            <a:headEnd type="none" len="sm" w="sm"/>
            <a:tailEnd type="none" len="sm" w="sm"/>
          </a:ln>
        </p:spPr>
      </p:sp>
      <p:sp>
        <p:nvSpPr>
          <p:cNvPr name="AutoShape 26" id="26"/>
          <p:cNvSpPr/>
          <p:nvPr/>
        </p:nvSpPr>
        <p:spPr>
          <a:xfrm>
            <a:off x="-3128153" y="-84805"/>
            <a:ext cx="3377485" cy="3360058"/>
          </a:xfrm>
          <a:prstGeom prst="line">
            <a:avLst/>
          </a:prstGeom>
          <a:ln cap="flat" w="28575">
            <a:solidFill>
              <a:srgbClr val="8CA9AD"/>
            </a:solidFill>
            <a:prstDash val="solid"/>
            <a:headEnd type="none" len="sm" w="sm"/>
            <a:tailEnd type="none" len="sm" w="sm"/>
          </a:ln>
        </p:spPr>
      </p:sp>
      <p:sp>
        <p:nvSpPr>
          <p:cNvPr name="Freeform 27" id="27"/>
          <p:cNvSpPr/>
          <p:nvPr/>
        </p:nvSpPr>
        <p:spPr>
          <a:xfrm flipH="false" flipV="false" rot="-10800000">
            <a:off x="13904606"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5400000">
            <a:off x="14988415"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10800000">
            <a:off x="14988415" y="10691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10800000">
            <a:off x="17226356" y="2857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0">
            <a:off x="17226356" y="-105523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0">
            <a:off x="16142547" y="111238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3" id="33"/>
          <p:cNvSpPr/>
          <p:nvPr/>
        </p:nvSpPr>
        <p:spPr>
          <a:xfrm flipH="false" flipV="false" rot="0">
            <a:off x="17226356" y="111238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5400000">
            <a:off x="13904606"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35" id="35"/>
          <p:cNvPicPr>
            <a:picLocks noChangeAspect="true"/>
          </p:cNvPicPr>
          <p:nvPr/>
        </p:nvPicPr>
        <p:blipFill>
          <a:blip r:embed="rId10"/>
          <a:stretch>
            <a:fillRect/>
          </a:stretch>
        </p:blipFill>
        <p:spPr>
          <a:xfrm rot="0">
            <a:off x="840573" y="3155413"/>
            <a:ext cx="5029572" cy="5029572"/>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059345" y="-3793435"/>
            <a:ext cx="4867141" cy="4867141"/>
          </a:xfrm>
          <a:prstGeom prst="line">
            <a:avLst/>
          </a:prstGeom>
          <a:ln cap="flat" w="28575">
            <a:solidFill>
              <a:srgbClr val="8CA9AD"/>
            </a:solidFill>
            <a:prstDash val="solid"/>
            <a:headEnd type="none" len="sm" w="sm"/>
            <a:tailEnd type="none" len="sm" w="sm"/>
          </a:ln>
        </p:spPr>
      </p:sp>
      <p:sp>
        <p:nvSpPr>
          <p:cNvPr name="AutoShape 3" id="3"/>
          <p:cNvSpPr/>
          <p:nvPr/>
        </p:nvSpPr>
        <p:spPr>
          <a:xfrm>
            <a:off x="-2170515" y="-3783333"/>
            <a:ext cx="4690515" cy="4690515"/>
          </a:xfrm>
          <a:prstGeom prst="line">
            <a:avLst/>
          </a:prstGeom>
          <a:ln cap="flat" w="28575">
            <a:solidFill>
              <a:srgbClr val="8CA9AD"/>
            </a:solidFill>
            <a:prstDash val="solid"/>
            <a:headEnd type="none" len="sm" w="sm"/>
            <a:tailEnd type="none" len="sm" w="sm"/>
          </a:ln>
        </p:spPr>
      </p:sp>
      <p:sp>
        <p:nvSpPr>
          <p:cNvPr name="AutoShape 4" id="4"/>
          <p:cNvSpPr/>
          <p:nvPr/>
        </p:nvSpPr>
        <p:spPr>
          <a:xfrm>
            <a:off x="-1638601" y="-3974940"/>
            <a:ext cx="4347674" cy="4347674"/>
          </a:xfrm>
          <a:prstGeom prst="line">
            <a:avLst/>
          </a:prstGeom>
          <a:ln cap="flat" w="28575">
            <a:solidFill>
              <a:srgbClr val="8CA9AD"/>
            </a:solidFill>
            <a:prstDash val="solid"/>
            <a:headEnd type="none" len="sm" w="sm"/>
            <a:tailEnd type="none" len="sm" w="sm"/>
          </a:ln>
        </p:spPr>
      </p:sp>
      <p:sp>
        <p:nvSpPr>
          <p:cNvPr name="Freeform 5" id="5"/>
          <p:cNvSpPr/>
          <p:nvPr/>
        </p:nvSpPr>
        <p:spPr>
          <a:xfrm flipH="true" flipV="true" rot="5400000">
            <a:off x="17204191" y="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5036573"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17204191"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true" rot="-10800000">
            <a:off x="16120382" y="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535236" y="6805805"/>
            <a:ext cx="17210859" cy="3212860"/>
          </a:xfrm>
          <a:custGeom>
            <a:avLst/>
            <a:gdLst/>
            <a:ahLst/>
            <a:cxnLst/>
            <a:rect r="r" b="b" t="t" l="l"/>
            <a:pathLst>
              <a:path h="3212860" w="17210859">
                <a:moveTo>
                  <a:pt x="0" y="0"/>
                </a:moveTo>
                <a:lnTo>
                  <a:pt x="17210860" y="0"/>
                </a:lnTo>
                <a:lnTo>
                  <a:pt x="17210860" y="3212860"/>
                </a:lnTo>
                <a:lnTo>
                  <a:pt x="0" y="3212860"/>
                </a:lnTo>
                <a:lnTo>
                  <a:pt x="0" y="0"/>
                </a:lnTo>
                <a:close/>
              </a:path>
            </a:pathLst>
          </a:custGeom>
          <a:blipFill>
            <a:blip r:embed="rId8"/>
            <a:stretch>
              <a:fillRect l="0" t="-3789" r="0" b="0"/>
            </a:stretch>
          </a:blipFill>
        </p:spPr>
      </p:sp>
      <p:sp>
        <p:nvSpPr>
          <p:cNvPr name="Freeform 10" id="10"/>
          <p:cNvSpPr/>
          <p:nvPr/>
        </p:nvSpPr>
        <p:spPr>
          <a:xfrm flipH="false" flipV="false" rot="0">
            <a:off x="16120382"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11" id="11"/>
          <p:cNvSpPr/>
          <p:nvPr/>
        </p:nvSpPr>
        <p:spPr>
          <a:xfrm>
            <a:off x="-3231056" y="-3175579"/>
            <a:ext cx="5038853" cy="5038853"/>
          </a:xfrm>
          <a:prstGeom prst="line">
            <a:avLst/>
          </a:prstGeom>
          <a:ln cap="flat" w="28575">
            <a:solidFill>
              <a:srgbClr val="8CA9AD"/>
            </a:solidFill>
            <a:prstDash val="solid"/>
            <a:headEnd type="none" len="sm" w="sm"/>
            <a:tailEnd type="none" len="sm" w="sm"/>
          </a:ln>
        </p:spPr>
      </p:sp>
      <p:sp>
        <p:nvSpPr>
          <p:cNvPr name="Freeform 12" id="12"/>
          <p:cNvSpPr/>
          <p:nvPr/>
        </p:nvSpPr>
        <p:spPr>
          <a:xfrm flipH="false" flipV="false" rot="0">
            <a:off x="4783798" y="6805805"/>
            <a:ext cx="4360202" cy="3073669"/>
          </a:xfrm>
          <a:custGeom>
            <a:avLst/>
            <a:gdLst/>
            <a:ahLst/>
            <a:cxnLst/>
            <a:rect r="r" b="b" t="t" l="l"/>
            <a:pathLst>
              <a:path h="3073669" w="4360202">
                <a:moveTo>
                  <a:pt x="0" y="0"/>
                </a:moveTo>
                <a:lnTo>
                  <a:pt x="4360202" y="0"/>
                </a:lnTo>
                <a:lnTo>
                  <a:pt x="4360202" y="3073668"/>
                </a:lnTo>
                <a:lnTo>
                  <a:pt x="0" y="3073668"/>
                </a:lnTo>
                <a:lnTo>
                  <a:pt x="0" y="0"/>
                </a:lnTo>
                <a:close/>
              </a:path>
            </a:pathLst>
          </a:custGeom>
          <a:blipFill>
            <a:blip r:embed="rId11"/>
            <a:stretch>
              <a:fillRect l="-498" t="0" r="-7287" b="0"/>
            </a:stretch>
          </a:blipFill>
        </p:spPr>
      </p:sp>
      <p:sp>
        <p:nvSpPr>
          <p:cNvPr name="Freeform 13" id="13"/>
          <p:cNvSpPr/>
          <p:nvPr/>
        </p:nvSpPr>
        <p:spPr>
          <a:xfrm flipH="false" flipV="false" rot="0">
            <a:off x="9429396" y="6805805"/>
            <a:ext cx="4229979" cy="3073669"/>
          </a:xfrm>
          <a:custGeom>
            <a:avLst/>
            <a:gdLst/>
            <a:ahLst/>
            <a:cxnLst/>
            <a:rect r="r" b="b" t="t" l="l"/>
            <a:pathLst>
              <a:path h="3073669" w="4229979">
                <a:moveTo>
                  <a:pt x="0" y="0"/>
                </a:moveTo>
                <a:lnTo>
                  <a:pt x="4229979" y="0"/>
                </a:lnTo>
                <a:lnTo>
                  <a:pt x="4229979" y="3073668"/>
                </a:lnTo>
                <a:lnTo>
                  <a:pt x="0" y="3073668"/>
                </a:lnTo>
                <a:lnTo>
                  <a:pt x="0" y="0"/>
                </a:lnTo>
                <a:close/>
              </a:path>
            </a:pathLst>
          </a:custGeom>
          <a:blipFill>
            <a:blip r:embed="rId12"/>
            <a:stretch>
              <a:fillRect l="-6448" t="0" r="-6448" b="0"/>
            </a:stretch>
          </a:blipFill>
        </p:spPr>
      </p:sp>
      <p:sp>
        <p:nvSpPr>
          <p:cNvPr name="Freeform 14" id="14"/>
          <p:cNvSpPr/>
          <p:nvPr/>
        </p:nvSpPr>
        <p:spPr>
          <a:xfrm flipH="false" flipV="false" rot="0">
            <a:off x="14076599" y="7009820"/>
            <a:ext cx="4211401" cy="3277180"/>
          </a:xfrm>
          <a:custGeom>
            <a:avLst/>
            <a:gdLst/>
            <a:ahLst/>
            <a:cxnLst/>
            <a:rect r="r" b="b" t="t" l="l"/>
            <a:pathLst>
              <a:path h="3277180" w="4211401">
                <a:moveTo>
                  <a:pt x="0" y="0"/>
                </a:moveTo>
                <a:lnTo>
                  <a:pt x="4211401" y="0"/>
                </a:lnTo>
                <a:lnTo>
                  <a:pt x="4211401" y="3277180"/>
                </a:lnTo>
                <a:lnTo>
                  <a:pt x="0" y="3277180"/>
                </a:lnTo>
                <a:lnTo>
                  <a:pt x="0" y="0"/>
                </a:lnTo>
                <a:close/>
              </a:path>
            </a:pathLst>
          </a:custGeom>
          <a:blipFill>
            <a:blip r:embed="rId13"/>
            <a:stretch>
              <a:fillRect l="-34564" t="-57249" r="-27807" b="-4650"/>
            </a:stretch>
          </a:blipFill>
        </p:spPr>
      </p:sp>
      <p:sp>
        <p:nvSpPr>
          <p:cNvPr name="TextBox 15" id="15"/>
          <p:cNvSpPr txBox="true"/>
          <p:nvPr/>
        </p:nvSpPr>
        <p:spPr>
          <a:xfrm rot="0">
            <a:off x="6886962" y="5903985"/>
            <a:ext cx="1424407" cy="524510"/>
          </a:xfrm>
          <a:prstGeom prst="rect">
            <a:avLst/>
          </a:prstGeom>
        </p:spPr>
        <p:txBody>
          <a:bodyPr anchor="t" rtlCol="false" tIns="0" lIns="0" bIns="0" rIns="0">
            <a:spAutoFit/>
          </a:bodyPr>
          <a:lstStyle/>
          <a:p>
            <a:pPr algn="ctr">
              <a:lnSpc>
                <a:spcPts val="4479"/>
              </a:lnSpc>
            </a:pPr>
            <a:r>
              <a:rPr lang="en-US" b="true" sz="2799" spc="338">
                <a:solidFill>
                  <a:srgbClr val="FFFFFF"/>
                </a:solidFill>
                <a:latin typeface="DM Sans Bold"/>
                <a:ea typeface="DM Sans Bold"/>
                <a:cs typeface="DM Sans Bold"/>
                <a:sym typeface="DM Sans Bold"/>
              </a:rPr>
              <a:t>MAR</a:t>
            </a:r>
          </a:p>
        </p:txBody>
      </p:sp>
      <p:sp>
        <p:nvSpPr>
          <p:cNvPr name="TextBox 16" id="16"/>
          <p:cNvSpPr txBox="true"/>
          <p:nvPr/>
        </p:nvSpPr>
        <p:spPr>
          <a:xfrm rot="0">
            <a:off x="5305245" y="3061199"/>
            <a:ext cx="3800016" cy="3105150"/>
          </a:xfrm>
          <a:prstGeom prst="rect">
            <a:avLst/>
          </a:prstGeom>
        </p:spPr>
        <p:txBody>
          <a:bodyPr anchor="t" rtlCol="false" tIns="0" lIns="0" bIns="0" rIns="0">
            <a:spAutoFit/>
          </a:bodyPr>
          <a:lstStyle/>
          <a:p>
            <a:pPr algn="l">
              <a:lnSpc>
                <a:spcPts val="1936"/>
              </a:lnSpc>
            </a:pPr>
            <a:r>
              <a:rPr lang="en-US" sz="1613">
                <a:solidFill>
                  <a:srgbClr val="F4A018"/>
                </a:solidFill>
                <a:latin typeface="DM Sans"/>
                <a:ea typeface="DM Sans"/>
                <a:cs typeface="DM Sans"/>
                <a:sym typeface="DM Sans"/>
              </a:rPr>
              <a:t>Mostly startups f0unded in January, almost 50% revealing that many startups tend to commence operations at the beginning of the year, possibly to align with new budgets and planningcycles. </a:t>
            </a:r>
            <a:r>
              <a:rPr lang="en-US" sz="1613">
                <a:solidFill>
                  <a:srgbClr val="F4A018"/>
                </a:solidFill>
                <a:latin typeface="DM Sans"/>
                <a:ea typeface="DM Sans"/>
                <a:cs typeface="DM Sans"/>
                <a:sym typeface="DM Sans"/>
              </a:rPr>
              <a:t>The counts for July ( and March are relatively high, indicating a continued interest in starting new ventures mid-year.But, steady decline is noted in the later months, with December  showing the least number of founded startups..</a:t>
            </a:r>
          </a:p>
          <a:p>
            <a:pPr algn="ctr">
              <a:lnSpc>
                <a:spcPts val="1936"/>
              </a:lnSpc>
            </a:pPr>
          </a:p>
        </p:txBody>
      </p:sp>
      <p:sp>
        <p:nvSpPr>
          <p:cNvPr name="TextBox 17" id="17"/>
          <p:cNvSpPr txBox="true"/>
          <p:nvPr/>
        </p:nvSpPr>
        <p:spPr>
          <a:xfrm rot="0">
            <a:off x="14078060" y="6860187"/>
            <a:ext cx="3181240" cy="365760"/>
          </a:xfrm>
          <a:prstGeom prst="rect">
            <a:avLst/>
          </a:prstGeom>
        </p:spPr>
        <p:txBody>
          <a:bodyPr anchor="t" rtlCol="false" tIns="0" lIns="0" bIns="0" rIns="0">
            <a:spAutoFit/>
          </a:bodyPr>
          <a:lstStyle/>
          <a:p>
            <a:pPr algn="ctr">
              <a:lnSpc>
                <a:spcPts val="2940"/>
              </a:lnSpc>
            </a:pPr>
            <a:r>
              <a:rPr lang="en-US" b="true" sz="2100" spc="67">
                <a:solidFill>
                  <a:srgbClr val="545454"/>
                </a:solidFill>
                <a:latin typeface="DM Sans Bold"/>
                <a:ea typeface="DM Sans Bold"/>
                <a:cs typeface="DM Sans Bold"/>
                <a:sym typeface="DM Sans Bold"/>
              </a:rPr>
              <a:t>Launch</a:t>
            </a:r>
          </a:p>
        </p:txBody>
      </p:sp>
      <p:grpSp>
        <p:nvGrpSpPr>
          <p:cNvPr name="Group 18" id="18"/>
          <p:cNvGrpSpPr/>
          <p:nvPr/>
        </p:nvGrpSpPr>
        <p:grpSpPr>
          <a:xfrm rot="0">
            <a:off x="15672435" y="7018972"/>
            <a:ext cx="188595" cy="184785"/>
            <a:chOff x="0" y="0"/>
            <a:chExt cx="251460" cy="246380"/>
          </a:xfrm>
        </p:grpSpPr>
        <p:sp>
          <p:nvSpPr>
            <p:cNvPr name="Freeform 19" id="19"/>
            <p:cNvSpPr/>
            <p:nvPr/>
          </p:nvSpPr>
          <p:spPr>
            <a:xfrm flipH="false" flipV="false" rot="0">
              <a:off x="49530" y="49530"/>
              <a:ext cx="149860" cy="151130"/>
            </a:xfrm>
            <a:custGeom>
              <a:avLst/>
              <a:gdLst/>
              <a:ahLst/>
              <a:cxnLst/>
              <a:rect r="r" b="b" t="t" l="l"/>
              <a:pathLst>
                <a:path h="151130" w="149860">
                  <a:moveTo>
                    <a:pt x="149860" y="53340"/>
                  </a:moveTo>
                  <a:cubicBezTo>
                    <a:pt x="129540" y="134620"/>
                    <a:pt x="120650" y="142240"/>
                    <a:pt x="107950" y="146050"/>
                  </a:cubicBezTo>
                  <a:cubicBezTo>
                    <a:pt x="90170" y="151130"/>
                    <a:pt x="54610" y="149860"/>
                    <a:pt x="36830" y="142240"/>
                  </a:cubicBezTo>
                  <a:cubicBezTo>
                    <a:pt x="25400" y="135890"/>
                    <a:pt x="17780" y="125730"/>
                    <a:pt x="11430" y="115570"/>
                  </a:cubicBezTo>
                  <a:cubicBezTo>
                    <a:pt x="5080" y="105410"/>
                    <a:pt x="0" y="93980"/>
                    <a:pt x="1270" y="81280"/>
                  </a:cubicBezTo>
                  <a:cubicBezTo>
                    <a:pt x="1270" y="62230"/>
                    <a:pt x="16510" y="29210"/>
                    <a:pt x="29210" y="16510"/>
                  </a:cubicBezTo>
                  <a:cubicBezTo>
                    <a:pt x="39370" y="7620"/>
                    <a:pt x="49530" y="2540"/>
                    <a:pt x="63500" y="1270"/>
                  </a:cubicBezTo>
                  <a:cubicBezTo>
                    <a:pt x="81280" y="0"/>
                    <a:pt x="130810" y="22860"/>
                    <a:pt x="130810" y="22860"/>
                  </a:cubicBezTo>
                </a:path>
              </a:pathLst>
            </a:custGeom>
            <a:solidFill>
              <a:srgbClr val="FFFFFF"/>
            </a:solidFill>
            <a:ln cap="sq">
              <a:noFill/>
              <a:prstDash val="solid"/>
              <a:miter/>
            </a:ln>
          </p:spPr>
        </p:sp>
      </p:grpSp>
      <p:grpSp>
        <p:nvGrpSpPr>
          <p:cNvPr name="Group 20" id="20"/>
          <p:cNvGrpSpPr/>
          <p:nvPr/>
        </p:nvGrpSpPr>
        <p:grpSpPr>
          <a:xfrm rot="0">
            <a:off x="14098905" y="6965632"/>
            <a:ext cx="1837373" cy="292418"/>
            <a:chOff x="0" y="0"/>
            <a:chExt cx="2449830" cy="389890"/>
          </a:xfrm>
        </p:grpSpPr>
        <p:sp>
          <p:nvSpPr>
            <p:cNvPr name="Freeform 21" id="21"/>
            <p:cNvSpPr/>
            <p:nvPr/>
          </p:nvSpPr>
          <p:spPr>
            <a:xfrm flipH="false" flipV="false" rot="0">
              <a:off x="46990" y="30480"/>
              <a:ext cx="2353310" cy="307340"/>
            </a:xfrm>
            <a:custGeom>
              <a:avLst/>
              <a:gdLst/>
              <a:ahLst/>
              <a:cxnLst/>
              <a:rect r="r" b="b" t="t" l="l"/>
              <a:pathLst>
                <a:path h="307340" w="2353310">
                  <a:moveTo>
                    <a:pt x="2275840" y="307340"/>
                  </a:moveTo>
                  <a:cubicBezTo>
                    <a:pt x="1767840" y="289560"/>
                    <a:pt x="1711960" y="247650"/>
                    <a:pt x="1647190" y="233680"/>
                  </a:cubicBezTo>
                  <a:cubicBezTo>
                    <a:pt x="1590040" y="219710"/>
                    <a:pt x="1525270" y="222250"/>
                    <a:pt x="1479550" y="212090"/>
                  </a:cubicBezTo>
                  <a:cubicBezTo>
                    <a:pt x="1446530" y="204470"/>
                    <a:pt x="1441450" y="193040"/>
                    <a:pt x="1398270" y="185420"/>
                  </a:cubicBezTo>
                  <a:cubicBezTo>
                    <a:pt x="1236980" y="158750"/>
                    <a:pt x="434340" y="160020"/>
                    <a:pt x="224790" y="181610"/>
                  </a:cubicBezTo>
                  <a:cubicBezTo>
                    <a:pt x="146050" y="189230"/>
                    <a:pt x="104140" y="223520"/>
                    <a:pt x="66040" y="213360"/>
                  </a:cubicBezTo>
                  <a:cubicBezTo>
                    <a:pt x="39370" y="207010"/>
                    <a:pt x="16510" y="184150"/>
                    <a:pt x="7620" y="163830"/>
                  </a:cubicBezTo>
                  <a:cubicBezTo>
                    <a:pt x="0" y="142240"/>
                    <a:pt x="3810" y="106680"/>
                    <a:pt x="16510" y="87630"/>
                  </a:cubicBezTo>
                  <a:cubicBezTo>
                    <a:pt x="30480" y="68580"/>
                    <a:pt x="62230" y="52070"/>
                    <a:pt x="85090" y="52070"/>
                  </a:cubicBezTo>
                  <a:cubicBezTo>
                    <a:pt x="107950" y="52070"/>
                    <a:pt x="139700" y="69850"/>
                    <a:pt x="152400" y="88900"/>
                  </a:cubicBezTo>
                  <a:cubicBezTo>
                    <a:pt x="165100" y="107950"/>
                    <a:pt x="167640" y="144780"/>
                    <a:pt x="160020" y="165100"/>
                  </a:cubicBezTo>
                  <a:cubicBezTo>
                    <a:pt x="151130" y="185420"/>
                    <a:pt x="123190" y="209550"/>
                    <a:pt x="101600" y="213360"/>
                  </a:cubicBezTo>
                  <a:cubicBezTo>
                    <a:pt x="78740" y="218440"/>
                    <a:pt x="44450" y="205740"/>
                    <a:pt x="27940" y="193040"/>
                  </a:cubicBezTo>
                  <a:cubicBezTo>
                    <a:pt x="13970" y="181610"/>
                    <a:pt x="6350" y="162560"/>
                    <a:pt x="3810" y="146050"/>
                  </a:cubicBezTo>
                  <a:cubicBezTo>
                    <a:pt x="1270" y="130810"/>
                    <a:pt x="5080" y="109220"/>
                    <a:pt x="12700" y="95250"/>
                  </a:cubicBezTo>
                  <a:cubicBezTo>
                    <a:pt x="20320" y="81280"/>
                    <a:pt x="31750" y="69850"/>
                    <a:pt x="50800" y="59690"/>
                  </a:cubicBezTo>
                  <a:cubicBezTo>
                    <a:pt x="85090" y="41910"/>
                    <a:pt x="138430" y="30480"/>
                    <a:pt x="218440" y="21590"/>
                  </a:cubicBezTo>
                  <a:cubicBezTo>
                    <a:pt x="412750" y="0"/>
                    <a:pt x="1019810" y="16510"/>
                    <a:pt x="1229360" y="20320"/>
                  </a:cubicBezTo>
                  <a:cubicBezTo>
                    <a:pt x="1324610" y="22860"/>
                    <a:pt x="1381760" y="20320"/>
                    <a:pt x="1436370" y="29210"/>
                  </a:cubicBezTo>
                  <a:cubicBezTo>
                    <a:pt x="1470660" y="35560"/>
                    <a:pt x="1490980" y="50800"/>
                    <a:pt x="1521460" y="55880"/>
                  </a:cubicBezTo>
                  <a:cubicBezTo>
                    <a:pt x="1553210" y="60960"/>
                    <a:pt x="1581150" y="50800"/>
                    <a:pt x="1620520" y="59690"/>
                  </a:cubicBezTo>
                  <a:cubicBezTo>
                    <a:pt x="1682750" y="73660"/>
                    <a:pt x="1762760" y="142240"/>
                    <a:pt x="1855470" y="161290"/>
                  </a:cubicBezTo>
                  <a:cubicBezTo>
                    <a:pt x="1976120" y="185420"/>
                    <a:pt x="2225040" y="137160"/>
                    <a:pt x="2293620" y="158750"/>
                  </a:cubicBezTo>
                  <a:cubicBezTo>
                    <a:pt x="2317750" y="166370"/>
                    <a:pt x="2327910" y="175260"/>
                    <a:pt x="2338070" y="189230"/>
                  </a:cubicBezTo>
                  <a:cubicBezTo>
                    <a:pt x="2346960" y="203200"/>
                    <a:pt x="2353310" y="224790"/>
                    <a:pt x="2350770" y="241300"/>
                  </a:cubicBezTo>
                  <a:cubicBezTo>
                    <a:pt x="2348230" y="257810"/>
                    <a:pt x="2338070" y="278130"/>
                    <a:pt x="2325370" y="288290"/>
                  </a:cubicBezTo>
                  <a:cubicBezTo>
                    <a:pt x="2312670" y="299720"/>
                    <a:pt x="2275840" y="307340"/>
                    <a:pt x="2275840" y="307340"/>
                  </a:cubicBezTo>
                </a:path>
              </a:pathLst>
            </a:custGeom>
            <a:solidFill>
              <a:srgbClr val="FFFFFF"/>
            </a:solidFill>
            <a:ln cap="sq">
              <a:noFill/>
              <a:prstDash val="solid"/>
              <a:miter/>
            </a:ln>
          </p:spPr>
        </p:sp>
      </p:grpSp>
      <p:grpSp>
        <p:nvGrpSpPr>
          <p:cNvPr name="Group 22" id="22"/>
          <p:cNvGrpSpPr/>
          <p:nvPr/>
        </p:nvGrpSpPr>
        <p:grpSpPr>
          <a:xfrm rot="0">
            <a:off x="14102715" y="6867525"/>
            <a:ext cx="636270" cy="318135"/>
            <a:chOff x="0" y="0"/>
            <a:chExt cx="848360" cy="424180"/>
          </a:xfrm>
        </p:grpSpPr>
        <p:sp>
          <p:nvSpPr>
            <p:cNvPr name="Freeform 23" id="23"/>
            <p:cNvSpPr/>
            <p:nvPr/>
          </p:nvSpPr>
          <p:spPr>
            <a:xfrm flipH="false" flipV="false" rot="0">
              <a:off x="45720" y="41910"/>
              <a:ext cx="754380" cy="331470"/>
            </a:xfrm>
            <a:custGeom>
              <a:avLst/>
              <a:gdLst/>
              <a:ahLst/>
              <a:cxnLst/>
              <a:rect r="r" b="b" t="t" l="l"/>
              <a:pathLst>
                <a:path h="331470" w="754380">
                  <a:moveTo>
                    <a:pt x="52070" y="181610"/>
                  </a:moveTo>
                  <a:cubicBezTo>
                    <a:pt x="330200" y="90170"/>
                    <a:pt x="405130" y="35560"/>
                    <a:pt x="458470" y="20320"/>
                  </a:cubicBezTo>
                  <a:cubicBezTo>
                    <a:pt x="491490" y="10160"/>
                    <a:pt x="510540" y="11430"/>
                    <a:pt x="542290" y="10160"/>
                  </a:cubicBezTo>
                  <a:cubicBezTo>
                    <a:pt x="585470" y="7620"/>
                    <a:pt x="661670" y="0"/>
                    <a:pt x="694690" y="12700"/>
                  </a:cubicBezTo>
                  <a:cubicBezTo>
                    <a:pt x="715010" y="19050"/>
                    <a:pt x="727710" y="30480"/>
                    <a:pt x="736600" y="43180"/>
                  </a:cubicBezTo>
                  <a:cubicBezTo>
                    <a:pt x="746760" y="57150"/>
                    <a:pt x="751840" y="77470"/>
                    <a:pt x="750570" y="93980"/>
                  </a:cubicBezTo>
                  <a:cubicBezTo>
                    <a:pt x="750570" y="110490"/>
                    <a:pt x="744220" y="130810"/>
                    <a:pt x="731520" y="142240"/>
                  </a:cubicBezTo>
                  <a:cubicBezTo>
                    <a:pt x="716280" y="157480"/>
                    <a:pt x="683260" y="173990"/>
                    <a:pt x="660400" y="171450"/>
                  </a:cubicBezTo>
                  <a:cubicBezTo>
                    <a:pt x="637540" y="168910"/>
                    <a:pt x="607060" y="148590"/>
                    <a:pt x="596900" y="128270"/>
                  </a:cubicBezTo>
                  <a:cubicBezTo>
                    <a:pt x="585470" y="109220"/>
                    <a:pt x="585470" y="72390"/>
                    <a:pt x="596900" y="52070"/>
                  </a:cubicBezTo>
                  <a:cubicBezTo>
                    <a:pt x="607060" y="31750"/>
                    <a:pt x="637540" y="11430"/>
                    <a:pt x="660400" y="8890"/>
                  </a:cubicBezTo>
                  <a:cubicBezTo>
                    <a:pt x="681990" y="6350"/>
                    <a:pt x="716280" y="19050"/>
                    <a:pt x="731520" y="36830"/>
                  </a:cubicBezTo>
                  <a:cubicBezTo>
                    <a:pt x="746760" y="53340"/>
                    <a:pt x="754380" y="90170"/>
                    <a:pt x="748030" y="111760"/>
                  </a:cubicBezTo>
                  <a:cubicBezTo>
                    <a:pt x="741680" y="133350"/>
                    <a:pt x="722630" y="154940"/>
                    <a:pt x="695960" y="167640"/>
                  </a:cubicBezTo>
                  <a:cubicBezTo>
                    <a:pt x="651510" y="187960"/>
                    <a:pt x="552450" y="158750"/>
                    <a:pt x="486410" y="175260"/>
                  </a:cubicBezTo>
                  <a:cubicBezTo>
                    <a:pt x="417830" y="191770"/>
                    <a:pt x="356870" y="242570"/>
                    <a:pt x="290830" y="269240"/>
                  </a:cubicBezTo>
                  <a:cubicBezTo>
                    <a:pt x="226060" y="294640"/>
                    <a:pt x="137160" y="328930"/>
                    <a:pt x="91440" y="330200"/>
                  </a:cubicBezTo>
                  <a:cubicBezTo>
                    <a:pt x="67310" y="331470"/>
                    <a:pt x="52070" y="327660"/>
                    <a:pt x="36830" y="318770"/>
                  </a:cubicBezTo>
                  <a:cubicBezTo>
                    <a:pt x="22860" y="308610"/>
                    <a:pt x="8890" y="289560"/>
                    <a:pt x="5080" y="273050"/>
                  </a:cubicBezTo>
                  <a:cubicBezTo>
                    <a:pt x="0" y="256540"/>
                    <a:pt x="2540" y="233680"/>
                    <a:pt x="10160" y="218440"/>
                  </a:cubicBezTo>
                  <a:cubicBezTo>
                    <a:pt x="19050" y="203200"/>
                    <a:pt x="52070" y="181610"/>
                    <a:pt x="52070" y="181610"/>
                  </a:cubicBezTo>
                </a:path>
              </a:pathLst>
            </a:custGeom>
            <a:solidFill>
              <a:srgbClr val="FFFFFF"/>
            </a:solidFill>
            <a:ln cap="sq">
              <a:noFill/>
              <a:prstDash val="solid"/>
              <a:miter/>
            </a:ln>
          </p:spPr>
        </p:sp>
      </p:grpSp>
      <p:grpSp>
        <p:nvGrpSpPr>
          <p:cNvPr name="Group 24" id="24"/>
          <p:cNvGrpSpPr/>
          <p:nvPr/>
        </p:nvGrpSpPr>
        <p:grpSpPr>
          <a:xfrm rot="0">
            <a:off x="14137957" y="6630353"/>
            <a:ext cx="3001328" cy="682943"/>
            <a:chOff x="0" y="0"/>
            <a:chExt cx="4001770" cy="910590"/>
          </a:xfrm>
        </p:grpSpPr>
        <p:sp>
          <p:nvSpPr>
            <p:cNvPr name="Freeform 25" id="25"/>
            <p:cNvSpPr/>
            <p:nvPr/>
          </p:nvSpPr>
          <p:spPr>
            <a:xfrm flipH="false" flipV="false" rot="0">
              <a:off x="48260" y="45720"/>
              <a:ext cx="3903980" cy="821690"/>
            </a:xfrm>
            <a:custGeom>
              <a:avLst/>
              <a:gdLst/>
              <a:ahLst/>
              <a:cxnLst/>
              <a:rect r="r" b="b" t="t" l="l"/>
              <a:pathLst>
                <a:path h="821690" w="3903980">
                  <a:moveTo>
                    <a:pt x="3825240" y="610870"/>
                  </a:moveTo>
                  <a:cubicBezTo>
                    <a:pt x="3293110" y="619760"/>
                    <a:pt x="3209290" y="641350"/>
                    <a:pt x="3097530" y="647700"/>
                  </a:cubicBezTo>
                  <a:cubicBezTo>
                    <a:pt x="2960370" y="655320"/>
                    <a:pt x="2792730" y="657860"/>
                    <a:pt x="2640330" y="647700"/>
                  </a:cubicBezTo>
                  <a:cubicBezTo>
                    <a:pt x="2485390" y="637540"/>
                    <a:pt x="2265680" y="603250"/>
                    <a:pt x="2176780" y="582930"/>
                  </a:cubicBezTo>
                  <a:cubicBezTo>
                    <a:pt x="2141220" y="575310"/>
                    <a:pt x="2134870" y="563880"/>
                    <a:pt x="2101850" y="558800"/>
                  </a:cubicBezTo>
                  <a:cubicBezTo>
                    <a:pt x="2043430" y="548640"/>
                    <a:pt x="1936750" y="557530"/>
                    <a:pt x="1856740" y="551180"/>
                  </a:cubicBezTo>
                  <a:cubicBezTo>
                    <a:pt x="1776730" y="544830"/>
                    <a:pt x="1682750" y="524510"/>
                    <a:pt x="1623060" y="519430"/>
                  </a:cubicBezTo>
                  <a:cubicBezTo>
                    <a:pt x="1584960" y="516890"/>
                    <a:pt x="1562100" y="515620"/>
                    <a:pt x="1532890" y="519430"/>
                  </a:cubicBezTo>
                  <a:cubicBezTo>
                    <a:pt x="1503680" y="521970"/>
                    <a:pt x="1473200" y="539750"/>
                    <a:pt x="1447800" y="538480"/>
                  </a:cubicBezTo>
                  <a:cubicBezTo>
                    <a:pt x="1427480" y="537210"/>
                    <a:pt x="1405890" y="529590"/>
                    <a:pt x="1391920" y="516890"/>
                  </a:cubicBezTo>
                  <a:cubicBezTo>
                    <a:pt x="1377950" y="504190"/>
                    <a:pt x="1367790" y="481330"/>
                    <a:pt x="1363980" y="463550"/>
                  </a:cubicBezTo>
                  <a:cubicBezTo>
                    <a:pt x="1361440" y="449580"/>
                    <a:pt x="1363980" y="435610"/>
                    <a:pt x="1369060" y="424180"/>
                  </a:cubicBezTo>
                  <a:cubicBezTo>
                    <a:pt x="1374140" y="411480"/>
                    <a:pt x="1380490" y="398780"/>
                    <a:pt x="1391920" y="391160"/>
                  </a:cubicBezTo>
                  <a:cubicBezTo>
                    <a:pt x="1405890" y="379730"/>
                    <a:pt x="1427480" y="369570"/>
                    <a:pt x="1447800" y="369570"/>
                  </a:cubicBezTo>
                  <a:cubicBezTo>
                    <a:pt x="1474470" y="369570"/>
                    <a:pt x="1494790" y="396240"/>
                    <a:pt x="1535430" y="406400"/>
                  </a:cubicBezTo>
                  <a:cubicBezTo>
                    <a:pt x="1616710" y="425450"/>
                    <a:pt x="1786890" y="425450"/>
                    <a:pt x="1916430" y="429260"/>
                  </a:cubicBezTo>
                  <a:cubicBezTo>
                    <a:pt x="2051050" y="431800"/>
                    <a:pt x="2252980" y="406400"/>
                    <a:pt x="2327910" y="424180"/>
                  </a:cubicBezTo>
                  <a:cubicBezTo>
                    <a:pt x="2359660" y="431800"/>
                    <a:pt x="2378710" y="440690"/>
                    <a:pt x="2391410" y="457200"/>
                  </a:cubicBezTo>
                  <a:cubicBezTo>
                    <a:pt x="2401570" y="471170"/>
                    <a:pt x="2407920" y="492760"/>
                    <a:pt x="2404110" y="509270"/>
                  </a:cubicBezTo>
                  <a:cubicBezTo>
                    <a:pt x="2400300" y="529590"/>
                    <a:pt x="2388870" y="547370"/>
                    <a:pt x="2363470" y="567690"/>
                  </a:cubicBezTo>
                  <a:cubicBezTo>
                    <a:pt x="2307590" y="614680"/>
                    <a:pt x="2105660" y="688340"/>
                    <a:pt x="2019300" y="716280"/>
                  </a:cubicBezTo>
                  <a:cubicBezTo>
                    <a:pt x="1968500" y="732790"/>
                    <a:pt x="1939290" y="731520"/>
                    <a:pt x="1894840" y="745490"/>
                  </a:cubicBezTo>
                  <a:cubicBezTo>
                    <a:pt x="1841500" y="762000"/>
                    <a:pt x="1772920" y="808990"/>
                    <a:pt x="1723390" y="812800"/>
                  </a:cubicBezTo>
                  <a:cubicBezTo>
                    <a:pt x="1687830" y="815340"/>
                    <a:pt x="1653540" y="808990"/>
                    <a:pt x="1628140" y="791210"/>
                  </a:cubicBezTo>
                  <a:cubicBezTo>
                    <a:pt x="1600200" y="772160"/>
                    <a:pt x="1595120" y="708660"/>
                    <a:pt x="1565910" y="698500"/>
                  </a:cubicBezTo>
                  <a:cubicBezTo>
                    <a:pt x="1535430" y="688340"/>
                    <a:pt x="1501140" y="725170"/>
                    <a:pt x="1450340" y="734060"/>
                  </a:cubicBezTo>
                  <a:cubicBezTo>
                    <a:pt x="1360170" y="749300"/>
                    <a:pt x="1200150" y="755650"/>
                    <a:pt x="1068070" y="744220"/>
                  </a:cubicBezTo>
                  <a:cubicBezTo>
                    <a:pt x="920750" y="731520"/>
                    <a:pt x="726440" y="662940"/>
                    <a:pt x="605790" y="650240"/>
                  </a:cubicBezTo>
                  <a:cubicBezTo>
                    <a:pt x="530860" y="642620"/>
                    <a:pt x="482600" y="640080"/>
                    <a:pt x="420370" y="650240"/>
                  </a:cubicBezTo>
                  <a:cubicBezTo>
                    <a:pt x="356870" y="660400"/>
                    <a:pt x="294640" y="702310"/>
                    <a:pt x="231140" y="711200"/>
                  </a:cubicBezTo>
                  <a:cubicBezTo>
                    <a:pt x="170180" y="720090"/>
                    <a:pt x="86360" y="723900"/>
                    <a:pt x="49530" y="707390"/>
                  </a:cubicBezTo>
                  <a:cubicBezTo>
                    <a:pt x="27940" y="697230"/>
                    <a:pt x="15240" y="678180"/>
                    <a:pt x="8890" y="662940"/>
                  </a:cubicBezTo>
                  <a:cubicBezTo>
                    <a:pt x="2540" y="648970"/>
                    <a:pt x="0" y="636270"/>
                    <a:pt x="2540" y="622300"/>
                  </a:cubicBezTo>
                  <a:cubicBezTo>
                    <a:pt x="6350" y="604520"/>
                    <a:pt x="17780" y="580390"/>
                    <a:pt x="30480" y="567690"/>
                  </a:cubicBezTo>
                  <a:cubicBezTo>
                    <a:pt x="40640" y="557530"/>
                    <a:pt x="49530" y="551180"/>
                    <a:pt x="66040" y="548640"/>
                  </a:cubicBezTo>
                  <a:cubicBezTo>
                    <a:pt x="99060" y="543560"/>
                    <a:pt x="165100" y="562610"/>
                    <a:pt x="215900" y="576580"/>
                  </a:cubicBezTo>
                  <a:cubicBezTo>
                    <a:pt x="270510" y="593090"/>
                    <a:pt x="337820" y="633730"/>
                    <a:pt x="383540" y="642620"/>
                  </a:cubicBezTo>
                  <a:cubicBezTo>
                    <a:pt x="414020" y="648970"/>
                    <a:pt x="421640" y="648970"/>
                    <a:pt x="459740" y="643890"/>
                  </a:cubicBezTo>
                  <a:cubicBezTo>
                    <a:pt x="582930" y="628650"/>
                    <a:pt x="1029970" y="499110"/>
                    <a:pt x="1223010" y="431800"/>
                  </a:cubicBezTo>
                  <a:cubicBezTo>
                    <a:pt x="1344930" y="388620"/>
                    <a:pt x="1408430" y="347980"/>
                    <a:pt x="1516380" y="307340"/>
                  </a:cubicBezTo>
                  <a:cubicBezTo>
                    <a:pt x="1647190" y="257810"/>
                    <a:pt x="1832610" y="185420"/>
                    <a:pt x="1950720" y="160020"/>
                  </a:cubicBezTo>
                  <a:cubicBezTo>
                    <a:pt x="2029460" y="143510"/>
                    <a:pt x="2076450" y="154940"/>
                    <a:pt x="2152650" y="139700"/>
                  </a:cubicBezTo>
                  <a:cubicBezTo>
                    <a:pt x="2254250" y="118110"/>
                    <a:pt x="2399030" y="52070"/>
                    <a:pt x="2505710" y="30480"/>
                  </a:cubicBezTo>
                  <a:cubicBezTo>
                    <a:pt x="2592070" y="12700"/>
                    <a:pt x="2660650" y="0"/>
                    <a:pt x="2744470" y="5080"/>
                  </a:cubicBezTo>
                  <a:cubicBezTo>
                    <a:pt x="2839720" y="11430"/>
                    <a:pt x="2995930" y="41910"/>
                    <a:pt x="3045460" y="77470"/>
                  </a:cubicBezTo>
                  <a:cubicBezTo>
                    <a:pt x="3068320" y="95250"/>
                    <a:pt x="3078480" y="118110"/>
                    <a:pt x="3081020" y="137160"/>
                  </a:cubicBezTo>
                  <a:cubicBezTo>
                    <a:pt x="3082290" y="152400"/>
                    <a:pt x="3075940" y="170180"/>
                    <a:pt x="3068320" y="182880"/>
                  </a:cubicBezTo>
                  <a:cubicBezTo>
                    <a:pt x="3059430" y="194310"/>
                    <a:pt x="3045460" y="207010"/>
                    <a:pt x="3030220" y="210820"/>
                  </a:cubicBezTo>
                  <a:cubicBezTo>
                    <a:pt x="3011170" y="214630"/>
                    <a:pt x="2978150" y="209550"/>
                    <a:pt x="2961640" y="199390"/>
                  </a:cubicBezTo>
                  <a:cubicBezTo>
                    <a:pt x="2948940" y="190500"/>
                    <a:pt x="2938780" y="175260"/>
                    <a:pt x="2936240" y="160020"/>
                  </a:cubicBezTo>
                  <a:cubicBezTo>
                    <a:pt x="2932430" y="140970"/>
                    <a:pt x="2940050" y="107950"/>
                    <a:pt x="2951480" y="92710"/>
                  </a:cubicBezTo>
                  <a:cubicBezTo>
                    <a:pt x="2960370" y="80010"/>
                    <a:pt x="2975610" y="71120"/>
                    <a:pt x="2992120" y="68580"/>
                  </a:cubicBezTo>
                  <a:cubicBezTo>
                    <a:pt x="3011170" y="66040"/>
                    <a:pt x="3042920" y="74930"/>
                    <a:pt x="3058160" y="87630"/>
                  </a:cubicBezTo>
                  <a:cubicBezTo>
                    <a:pt x="3070860" y="97790"/>
                    <a:pt x="3078480" y="113030"/>
                    <a:pt x="3079750" y="129540"/>
                  </a:cubicBezTo>
                  <a:cubicBezTo>
                    <a:pt x="3081020" y="148590"/>
                    <a:pt x="3070860" y="180340"/>
                    <a:pt x="3056890" y="194310"/>
                  </a:cubicBezTo>
                  <a:cubicBezTo>
                    <a:pt x="3046730" y="205740"/>
                    <a:pt x="3035300" y="212090"/>
                    <a:pt x="3014980" y="214630"/>
                  </a:cubicBezTo>
                  <a:cubicBezTo>
                    <a:pt x="2964180" y="218440"/>
                    <a:pt x="2814320" y="154940"/>
                    <a:pt x="2744470" y="146050"/>
                  </a:cubicBezTo>
                  <a:cubicBezTo>
                    <a:pt x="2702560" y="140970"/>
                    <a:pt x="2679700" y="143510"/>
                    <a:pt x="2640330" y="146050"/>
                  </a:cubicBezTo>
                  <a:cubicBezTo>
                    <a:pt x="2590800" y="149860"/>
                    <a:pt x="2522220" y="158750"/>
                    <a:pt x="2468880" y="173990"/>
                  </a:cubicBezTo>
                  <a:cubicBezTo>
                    <a:pt x="2416810" y="187960"/>
                    <a:pt x="2372360" y="215900"/>
                    <a:pt x="2321560" y="232410"/>
                  </a:cubicBezTo>
                  <a:cubicBezTo>
                    <a:pt x="2268220" y="248920"/>
                    <a:pt x="2211070" y="266700"/>
                    <a:pt x="2155190" y="275590"/>
                  </a:cubicBezTo>
                  <a:cubicBezTo>
                    <a:pt x="2099310" y="283210"/>
                    <a:pt x="2052320" y="270510"/>
                    <a:pt x="1983740" y="283210"/>
                  </a:cubicBezTo>
                  <a:cubicBezTo>
                    <a:pt x="1874520" y="304800"/>
                    <a:pt x="1696720" y="378460"/>
                    <a:pt x="1569720" y="427990"/>
                  </a:cubicBezTo>
                  <a:cubicBezTo>
                    <a:pt x="1459230" y="472440"/>
                    <a:pt x="1379220" y="519430"/>
                    <a:pt x="1266190" y="563880"/>
                  </a:cubicBezTo>
                  <a:cubicBezTo>
                    <a:pt x="1125220" y="618490"/>
                    <a:pt x="928370" y="683260"/>
                    <a:pt x="783590" y="727710"/>
                  </a:cubicBezTo>
                  <a:cubicBezTo>
                    <a:pt x="666750" y="763270"/>
                    <a:pt x="560070" y="803910"/>
                    <a:pt x="462280" y="814070"/>
                  </a:cubicBezTo>
                  <a:cubicBezTo>
                    <a:pt x="381000" y="821690"/>
                    <a:pt x="285750" y="820420"/>
                    <a:pt x="238760" y="798830"/>
                  </a:cubicBezTo>
                  <a:cubicBezTo>
                    <a:pt x="209550" y="784860"/>
                    <a:pt x="207010" y="755650"/>
                    <a:pt x="180340" y="740410"/>
                  </a:cubicBezTo>
                  <a:cubicBezTo>
                    <a:pt x="147320" y="721360"/>
                    <a:pt x="76200" y="721360"/>
                    <a:pt x="49530" y="707390"/>
                  </a:cubicBezTo>
                  <a:cubicBezTo>
                    <a:pt x="34290" y="699770"/>
                    <a:pt x="25400" y="690880"/>
                    <a:pt x="17780" y="680720"/>
                  </a:cubicBezTo>
                  <a:cubicBezTo>
                    <a:pt x="10160" y="669290"/>
                    <a:pt x="3810" y="656590"/>
                    <a:pt x="2540" y="642620"/>
                  </a:cubicBezTo>
                  <a:cubicBezTo>
                    <a:pt x="1270" y="624840"/>
                    <a:pt x="7620" y="598170"/>
                    <a:pt x="16510" y="582930"/>
                  </a:cubicBezTo>
                  <a:cubicBezTo>
                    <a:pt x="24130" y="571500"/>
                    <a:pt x="31750" y="562610"/>
                    <a:pt x="46990" y="556260"/>
                  </a:cubicBezTo>
                  <a:cubicBezTo>
                    <a:pt x="78740" y="542290"/>
                    <a:pt x="165100" y="554990"/>
                    <a:pt x="205740" y="543560"/>
                  </a:cubicBezTo>
                  <a:cubicBezTo>
                    <a:pt x="234950" y="535940"/>
                    <a:pt x="247650" y="520700"/>
                    <a:pt x="275590" y="510540"/>
                  </a:cubicBezTo>
                  <a:cubicBezTo>
                    <a:pt x="313690" y="497840"/>
                    <a:pt x="364490" y="486410"/>
                    <a:pt x="420370" y="481330"/>
                  </a:cubicBezTo>
                  <a:cubicBezTo>
                    <a:pt x="497840" y="474980"/>
                    <a:pt x="614680" y="478790"/>
                    <a:pt x="697230" y="492760"/>
                  </a:cubicBezTo>
                  <a:cubicBezTo>
                    <a:pt x="764540" y="504190"/>
                    <a:pt x="816610" y="535940"/>
                    <a:pt x="878840" y="551180"/>
                  </a:cubicBezTo>
                  <a:cubicBezTo>
                    <a:pt x="942340" y="566420"/>
                    <a:pt x="1000760" y="576580"/>
                    <a:pt x="1070610" y="582930"/>
                  </a:cubicBezTo>
                  <a:cubicBezTo>
                    <a:pt x="1158240" y="590550"/>
                    <a:pt x="1275080" y="590550"/>
                    <a:pt x="1362710" y="585470"/>
                  </a:cubicBezTo>
                  <a:cubicBezTo>
                    <a:pt x="1433830" y="581660"/>
                    <a:pt x="1502410" y="560070"/>
                    <a:pt x="1555750" y="561340"/>
                  </a:cubicBezTo>
                  <a:cubicBezTo>
                    <a:pt x="1593850" y="561340"/>
                    <a:pt x="1621790" y="562610"/>
                    <a:pt x="1652270" y="576580"/>
                  </a:cubicBezTo>
                  <a:cubicBezTo>
                    <a:pt x="1686560" y="594360"/>
                    <a:pt x="1711960" y="659130"/>
                    <a:pt x="1746250" y="664210"/>
                  </a:cubicBezTo>
                  <a:cubicBezTo>
                    <a:pt x="1781810" y="670560"/>
                    <a:pt x="1826260" y="623570"/>
                    <a:pt x="1864360" y="610870"/>
                  </a:cubicBezTo>
                  <a:cubicBezTo>
                    <a:pt x="1897380" y="600710"/>
                    <a:pt x="1927860" y="601980"/>
                    <a:pt x="1962150" y="590550"/>
                  </a:cubicBezTo>
                  <a:cubicBezTo>
                    <a:pt x="2004060" y="576580"/>
                    <a:pt x="2045970" y="546100"/>
                    <a:pt x="2094230" y="527050"/>
                  </a:cubicBezTo>
                  <a:cubicBezTo>
                    <a:pt x="2147570" y="506730"/>
                    <a:pt x="2231390" y="500380"/>
                    <a:pt x="2272030" y="476250"/>
                  </a:cubicBezTo>
                  <a:cubicBezTo>
                    <a:pt x="2298700" y="462280"/>
                    <a:pt x="2308860" y="427990"/>
                    <a:pt x="2327910" y="424180"/>
                  </a:cubicBezTo>
                  <a:cubicBezTo>
                    <a:pt x="2344420" y="420370"/>
                    <a:pt x="2366010" y="431800"/>
                    <a:pt x="2378710" y="443230"/>
                  </a:cubicBezTo>
                  <a:cubicBezTo>
                    <a:pt x="2391410" y="454660"/>
                    <a:pt x="2401570" y="474980"/>
                    <a:pt x="2404110" y="491490"/>
                  </a:cubicBezTo>
                  <a:cubicBezTo>
                    <a:pt x="2406650" y="508000"/>
                    <a:pt x="2400300" y="529590"/>
                    <a:pt x="2391410" y="543560"/>
                  </a:cubicBezTo>
                  <a:cubicBezTo>
                    <a:pt x="2381250" y="557530"/>
                    <a:pt x="2372360" y="566420"/>
                    <a:pt x="2346960" y="574040"/>
                  </a:cubicBezTo>
                  <a:cubicBezTo>
                    <a:pt x="2252980" y="603250"/>
                    <a:pt x="1790700" y="585470"/>
                    <a:pt x="1625600" y="570230"/>
                  </a:cubicBezTo>
                  <a:cubicBezTo>
                    <a:pt x="1539240" y="562610"/>
                    <a:pt x="1470660" y="553720"/>
                    <a:pt x="1427480" y="535940"/>
                  </a:cubicBezTo>
                  <a:cubicBezTo>
                    <a:pt x="1404620" y="525780"/>
                    <a:pt x="1389380" y="515620"/>
                    <a:pt x="1377950" y="501650"/>
                  </a:cubicBezTo>
                  <a:cubicBezTo>
                    <a:pt x="1370330" y="490220"/>
                    <a:pt x="1365250" y="477520"/>
                    <a:pt x="1363980" y="463550"/>
                  </a:cubicBezTo>
                  <a:cubicBezTo>
                    <a:pt x="1362710" y="450850"/>
                    <a:pt x="1363980" y="436880"/>
                    <a:pt x="1369060" y="424180"/>
                  </a:cubicBezTo>
                  <a:cubicBezTo>
                    <a:pt x="1376680" y="407670"/>
                    <a:pt x="1390650" y="391160"/>
                    <a:pt x="1408430" y="379730"/>
                  </a:cubicBezTo>
                  <a:cubicBezTo>
                    <a:pt x="1431290" y="364490"/>
                    <a:pt x="1454150" y="356870"/>
                    <a:pt x="1497330" y="351790"/>
                  </a:cubicBezTo>
                  <a:cubicBezTo>
                    <a:pt x="1607820" y="337820"/>
                    <a:pt x="1941830" y="370840"/>
                    <a:pt x="2105660" y="393700"/>
                  </a:cubicBezTo>
                  <a:cubicBezTo>
                    <a:pt x="2217420" y="408940"/>
                    <a:pt x="2293620" y="438150"/>
                    <a:pt x="2386330" y="453390"/>
                  </a:cubicBezTo>
                  <a:cubicBezTo>
                    <a:pt x="2472690" y="468630"/>
                    <a:pt x="2541270" y="477520"/>
                    <a:pt x="2640330" y="483870"/>
                  </a:cubicBezTo>
                  <a:cubicBezTo>
                    <a:pt x="2783840" y="492760"/>
                    <a:pt x="3035300" y="494030"/>
                    <a:pt x="3159760" y="483870"/>
                  </a:cubicBezTo>
                  <a:cubicBezTo>
                    <a:pt x="3230880" y="476250"/>
                    <a:pt x="3255010" y="459740"/>
                    <a:pt x="3326130" y="453390"/>
                  </a:cubicBezTo>
                  <a:cubicBezTo>
                    <a:pt x="3448050" y="441960"/>
                    <a:pt x="3743960" y="440690"/>
                    <a:pt x="3825240" y="454660"/>
                  </a:cubicBezTo>
                  <a:cubicBezTo>
                    <a:pt x="3851910" y="459740"/>
                    <a:pt x="3863340" y="463550"/>
                    <a:pt x="3876040" y="474980"/>
                  </a:cubicBezTo>
                  <a:cubicBezTo>
                    <a:pt x="3890010" y="486410"/>
                    <a:pt x="3900170" y="506730"/>
                    <a:pt x="3902710" y="523240"/>
                  </a:cubicBezTo>
                  <a:cubicBezTo>
                    <a:pt x="3903980" y="541020"/>
                    <a:pt x="3900170" y="563880"/>
                    <a:pt x="3888740" y="577850"/>
                  </a:cubicBezTo>
                  <a:cubicBezTo>
                    <a:pt x="3876040" y="593090"/>
                    <a:pt x="3825240" y="610870"/>
                    <a:pt x="3825240" y="610870"/>
                  </a:cubicBezTo>
                </a:path>
              </a:pathLst>
            </a:custGeom>
            <a:solidFill>
              <a:srgbClr val="FFFFFF"/>
            </a:solidFill>
            <a:ln cap="sq">
              <a:noFill/>
              <a:prstDash val="solid"/>
              <a:miter/>
            </a:ln>
          </p:spPr>
        </p:sp>
      </p:grpSp>
      <p:grpSp>
        <p:nvGrpSpPr>
          <p:cNvPr name="Group 26" id="26"/>
          <p:cNvGrpSpPr/>
          <p:nvPr/>
        </p:nvGrpSpPr>
        <p:grpSpPr>
          <a:xfrm rot="0">
            <a:off x="16334423" y="6676072"/>
            <a:ext cx="188595" cy="184785"/>
            <a:chOff x="0" y="0"/>
            <a:chExt cx="251460" cy="246380"/>
          </a:xfrm>
        </p:grpSpPr>
        <p:sp>
          <p:nvSpPr>
            <p:cNvPr name="Freeform 27" id="27"/>
            <p:cNvSpPr/>
            <p:nvPr/>
          </p:nvSpPr>
          <p:spPr>
            <a:xfrm flipH="false" flipV="false" rot="0">
              <a:off x="49530" y="49530"/>
              <a:ext cx="149860" cy="151130"/>
            </a:xfrm>
            <a:custGeom>
              <a:avLst/>
              <a:gdLst/>
              <a:ahLst/>
              <a:cxnLst/>
              <a:rect r="r" b="b" t="t" l="l"/>
              <a:pathLst>
                <a:path h="151130" w="149860">
                  <a:moveTo>
                    <a:pt x="149860" y="53340"/>
                  </a:moveTo>
                  <a:cubicBezTo>
                    <a:pt x="130810" y="134620"/>
                    <a:pt x="120650" y="140970"/>
                    <a:pt x="107950" y="146050"/>
                  </a:cubicBezTo>
                  <a:cubicBezTo>
                    <a:pt x="91440" y="151130"/>
                    <a:pt x="54610" y="148590"/>
                    <a:pt x="38100" y="140970"/>
                  </a:cubicBezTo>
                  <a:cubicBezTo>
                    <a:pt x="25400" y="135890"/>
                    <a:pt x="17780" y="125730"/>
                    <a:pt x="11430" y="115570"/>
                  </a:cubicBezTo>
                  <a:cubicBezTo>
                    <a:pt x="6350" y="105410"/>
                    <a:pt x="0" y="93980"/>
                    <a:pt x="1270" y="80010"/>
                  </a:cubicBezTo>
                  <a:cubicBezTo>
                    <a:pt x="2540" y="62230"/>
                    <a:pt x="17780" y="29210"/>
                    <a:pt x="30480" y="16510"/>
                  </a:cubicBezTo>
                  <a:cubicBezTo>
                    <a:pt x="39370" y="6350"/>
                    <a:pt x="50800" y="1270"/>
                    <a:pt x="63500" y="1270"/>
                  </a:cubicBezTo>
                  <a:cubicBezTo>
                    <a:pt x="82550" y="0"/>
                    <a:pt x="130810" y="21590"/>
                    <a:pt x="130810" y="21590"/>
                  </a:cubicBezTo>
                </a:path>
              </a:pathLst>
            </a:custGeom>
            <a:solidFill>
              <a:srgbClr val="FFFFFF"/>
            </a:solidFill>
            <a:ln cap="sq">
              <a:noFill/>
              <a:prstDash val="solid"/>
              <a:miter/>
            </a:ln>
          </p:spPr>
        </p:sp>
      </p:grpSp>
      <p:grpSp>
        <p:nvGrpSpPr>
          <p:cNvPr name="Group 28" id="28"/>
          <p:cNvGrpSpPr/>
          <p:nvPr/>
        </p:nvGrpSpPr>
        <p:grpSpPr>
          <a:xfrm rot="0">
            <a:off x="16751618" y="7019925"/>
            <a:ext cx="239078" cy="213360"/>
            <a:chOff x="0" y="0"/>
            <a:chExt cx="318770" cy="284480"/>
          </a:xfrm>
        </p:grpSpPr>
        <p:sp>
          <p:nvSpPr>
            <p:cNvPr name="Freeform 29" id="29"/>
            <p:cNvSpPr/>
            <p:nvPr/>
          </p:nvSpPr>
          <p:spPr>
            <a:xfrm flipH="false" flipV="false" rot="0">
              <a:off x="48260" y="48260"/>
              <a:ext cx="222250" cy="187960"/>
            </a:xfrm>
            <a:custGeom>
              <a:avLst/>
              <a:gdLst/>
              <a:ahLst/>
              <a:cxnLst/>
              <a:rect r="r" b="b" t="t" l="l"/>
              <a:pathLst>
                <a:path h="187960" w="222250">
                  <a:moveTo>
                    <a:pt x="177800" y="144780"/>
                  </a:moveTo>
                  <a:cubicBezTo>
                    <a:pt x="64770" y="185420"/>
                    <a:pt x="35560" y="176530"/>
                    <a:pt x="21590" y="160020"/>
                  </a:cubicBezTo>
                  <a:cubicBezTo>
                    <a:pt x="7620" y="144780"/>
                    <a:pt x="1270" y="110490"/>
                    <a:pt x="3810" y="91440"/>
                  </a:cubicBezTo>
                  <a:cubicBezTo>
                    <a:pt x="6350" y="74930"/>
                    <a:pt x="17780" y="59690"/>
                    <a:pt x="30480" y="49530"/>
                  </a:cubicBezTo>
                  <a:cubicBezTo>
                    <a:pt x="41910" y="40640"/>
                    <a:pt x="59690" y="31750"/>
                    <a:pt x="76200" y="33020"/>
                  </a:cubicBezTo>
                  <a:cubicBezTo>
                    <a:pt x="95250" y="34290"/>
                    <a:pt x="128270" y="46990"/>
                    <a:pt x="139700" y="64770"/>
                  </a:cubicBezTo>
                  <a:cubicBezTo>
                    <a:pt x="152400" y="81280"/>
                    <a:pt x="157480" y="115570"/>
                    <a:pt x="149860" y="135890"/>
                  </a:cubicBezTo>
                  <a:cubicBezTo>
                    <a:pt x="142240" y="154940"/>
                    <a:pt x="116840" y="177800"/>
                    <a:pt x="96520" y="182880"/>
                  </a:cubicBezTo>
                  <a:cubicBezTo>
                    <a:pt x="76200" y="187960"/>
                    <a:pt x="43180" y="180340"/>
                    <a:pt x="27940" y="166370"/>
                  </a:cubicBezTo>
                  <a:cubicBezTo>
                    <a:pt x="11430" y="152400"/>
                    <a:pt x="0" y="120650"/>
                    <a:pt x="2540" y="99060"/>
                  </a:cubicBezTo>
                  <a:cubicBezTo>
                    <a:pt x="5080" y="78740"/>
                    <a:pt x="25400" y="57150"/>
                    <a:pt x="44450" y="40640"/>
                  </a:cubicBezTo>
                  <a:cubicBezTo>
                    <a:pt x="64770" y="22860"/>
                    <a:pt x="100330" y="5080"/>
                    <a:pt x="127000" y="2540"/>
                  </a:cubicBezTo>
                  <a:cubicBezTo>
                    <a:pt x="149860" y="0"/>
                    <a:pt x="180340" y="6350"/>
                    <a:pt x="195580" y="20320"/>
                  </a:cubicBezTo>
                  <a:cubicBezTo>
                    <a:pt x="210820" y="34290"/>
                    <a:pt x="222250" y="66040"/>
                    <a:pt x="219710" y="87630"/>
                  </a:cubicBezTo>
                  <a:cubicBezTo>
                    <a:pt x="215900" y="107950"/>
                    <a:pt x="177800" y="144780"/>
                    <a:pt x="177800" y="144780"/>
                  </a:cubicBezTo>
                </a:path>
              </a:pathLst>
            </a:custGeom>
            <a:solidFill>
              <a:srgbClr val="FFFFFF"/>
            </a:solidFill>
            <a:ln cap="sq">
              <a:noFill/>
              <a:prstDash val="solid"/>
              <a:miter/>
            </a:ln>
          </p:spPr>
        </p:sp>
      </p:grpSp>
      <p:grpSp>
        <p:nvGrpSpPr>
          <p:cNvPr name="Group 30" id="30"/>
          <p:cNvGrpSpPr/>
          <p:nvPr/>
        </p:nvGrpSpPr>
        <p:grpSpPr>
          <a:xfrm rot="0">
            <a:off x="14085570" y="6593205"/>
            <a:ext cx="3974783" cy="952500"/>
            <a:chOff x="0" y="0"/>
            <a:chExt cx="5299710" cy="1270000"/>
          </a:xfrm>
        </p:grpSpPr>
        <p:sp>
          <p:nvSpPr>
            <p:cNvPr name="Freeform 31" id="31"/>
            <p:cNvSpPr/>
            <p:nvPr/>
          </p:nvSpPr>
          <p:spPr>
            <a:xfrm flipH="false" flipV="false" rot="0">
              <a:off x="38100" y="48260"/>
              <a:ext cx="5232400" cy="1172210"/>
            </a:xfrm>
            <a:custGeom>
              <a:avLst/>
              <a:gdLst/>
              <a:ahLst/>
              <a:cxnLst/>
              <a:rect r="r" b="b" t="t" l="l"/>
              <a:pathLst>
                <a:path h="1172210" w="5232400">
                  <a:moveTo>
                    <a:pt x="3643630" y="755650"/>
                  </a:moveTo>
                  <a:cubicBezTo>
                    <a:pt x="3178810" y="805180"/>
                    <a:pt x="3126740" y="838200"/>
                    <a:pt x="3075940" y="849630"/>
                  </a:cubicBezTo>
                  <a:cubicBezTo>
                    <a:pt x="3035300" y="857250"/>
                    <a:pt x="3025140" y="854710"/>
                    <a:pt x="2966720" y="855980"/>
                  </a:cubicBezTo>
                  <a:cubicBezTo>
                    <a:pt x="2729230" y="864870"/>
                    <a:pt x="1367790" y="829310"/>
                    <a:pt x="1154430" y="861060"/>
                  </a:cubicBezTo>
                  <a:cubicBezTo>
                    <a:pt x="1107440" y="867410"/>
                    <a:pt x="1111250" y="878840"/>
                    <a:pt x="1070610" y="885190"/>
                  </a:cubicBezTo>
                  <a:cubicBezTo>
                    <a:pt x="980440" y="899160"/>
                    <a:pt x="749300" y="877570"/>
                    <a:pt x="613410" y="891540"/>
                  </a:cubicBezTo>
                  <a:cubicBezTo>
                    <a:pt x="501650" y="904240"/>
                    <a:pt x="396240" y="944880"/>
                    <a:pt x="308610" y="953770"/>
                  </a:cubicBezTo>
                  <a:cubicBezTo>
                    <a:pt x="243840" y="961390"/>
                    <a:pt x="187960" y="969010"/>
                    <a:pt x="138430" y="957580"/>
                  </a:cubicBezTo>
                  <a:cubicBezTo>
                    <a:pt x="93980" y="948690"/>
                    <a:pt x="41910" y="934720"/>
                    <a:pt x="21590" y="904240"/>
                  </a:cubicBezTo>
                  <a:cubicBezTo>
                    <a:pt x="0" y="872490"/>
                    <a:pt x="3810" y="808990"/>
                    <a:pt x="12700" y="769620"/>
                  </a:cubicBezTo>
                  <a:cubicBezTo>
                    <a:pt x="20320" y="734060"/>
                    <a:pt x="38100" y="701040"/>
                    <a:pt x="63500" y="678180"/>
                  </a:cubicBezTo>
                  <a:cubicBezTo>
                    <a:pt x="90170" y="654050"/>
                    <a:pt x="138430" y="638810"/>
                    <a:pt x="171450" y="631190"/>
                  </a:cubicBezTo>
                  <a:cubicBezTo>
                    <a:pt x="199390" y="624840"/>
                    <a:pt x="218440" y="623570"/>
                    <a:pt x="250190" y="626110"/>
                  </a:cubicBezTo>
                  <a:cubicBezTo>
                    <a:pt x="299720" y="632460"/>
                    <a:pt x="351790" y="662940"/>
                    <a:pt x="435610" y="678180"/>
                  </a:cubicBezTo>
                  <a:cubicBezTo>
                    <a:pt x="600710" y="707390"/>
                    <a:pt x="946150" y="712470"/>
                    <a:pt x="1182370" y="739140"/>
                  </a:cubicBezTo>
                  <a:cubicBezTo>
                    <a:pt x="1398270" y="763270"/>
                    <a:pt x="1633220" y="812800"/>
                    <a:pt x="1799590" y="828040"/>
                  </a:cubicBezTo>
                  <a:cubicBezTo>
                    <a:pt x="1912620" y="839470"/>
                    <a:pt x="1988820" y="844550"/>
                    <a:pt x="2084070" y="840740"/>
                  </a:cubicBezTo>
                  <a:cubicBezTo>
                    <a:pt x="2179320" y="836930"/>
                    <a:pt x="2270760" y="822960"/>
                    <a:pt x="2371090" y="806450"/>
                  </a:cubicBezTo>
                  <a:cubicBezTo>
                    <a:pt x="2481580" y="788670"/>
                    <a:pt x="2575560" y="773430"/>
                    <a:pt x="2717800" y="736600"/>
                  </a:cubicBezTo>
                  <a:cubicBezTo>
                    <a:pt x="2950210" y="678180"/>
                    <a:pt x="3395980" y="539750"/>
                    <a:pt x="3629660" y="453390"/>
                  </a:cubicBezTo>
                  <a:cubicBezTo>
                    <a:pt x="3778250" y="397510"/>
                    <a:pt x="3896360" y="341630"/>
                    <a:pt x="3989070" y="297180"/>
                  </a:cubicBezTo>
                  <a:cubicBezTo>
                    <a:pt x="4050030" y="269240"/>
                    <a:pt x="4089400" y="248920"/>
                    <a:pt x="4137660" y="219710"/>
                  </a:cubicBezTo>
                  <a:cubicBezTo>
                    <a:pt x="4187190" y="190500"/>
                    <a:pt x="4224020" y="152400"/>
                    <a:pt x="4278630" y="119380"/>
                  </a:cubicBezTo>
                  <a:cubicBezTo>
                    <a:pt x="4347210" y="78740"/>
                    <a:pt x="4467860" y="3810"/>
                    <a:pt x="4521200" y="2540"/>
                  </a:cubicBezTo>
                  <a:cubicBezTo>
                    <a:pt x="4546600" y="2540"/>
                    <a:pt x="4565650" y="13970"/>
                    <a:pt x="4577080" y="27940"/>
                  </a:cubicBezTo>
                  <a:cubicBezTo>
                    <a:pt x="4588510" y="41910"/>
                    <a:pt x="4592320" y="71120"/>
                    <a:pt x="4588510" y="87630"/>
                  </a:cubicBezTo>
                  <a:cubicBezTo>
                    <a:pt x="4584700" y="102870"/>
                    <a:pt x="4574540" y="111760"/>
                    <a:pt x="4560570" y="125730"/>
                  </a:cubicBezTo>
                  <a:cubicBezTo>
                    <a:pt x="4533900" y="149860"/>
                    <a:pt x="4493260" y="179070"/>
                    <a:pt x="4434840" y="209550"/>
                  </a:cubicBezTo>
                  <a:cubicBezTo>
                    <a:pt x="4323080" y="269240"/>
                    <a:pt x="4057650" y="369570"/>
                    <a:pt x="3924300" y="419100"/>
                  </a:cubicBezTo>
                  <a:cubicBezTo>
                    <a:pt x="3839210" y="450850"/>
                    <a:pt x="3793490" y="469900"/>
                    <a:pt x="3714750" y="488950"/>
                  </a:cubicBezTo>
                  <a:cubicBezTo>
                    <a:pt x="3618230" y="513080"/>
                    <a:pt x="3506470" y="530860"/>
                    <a:pt x="3385820" y="542290"/>
                  </a:cubicBezTo>
                  <a:cubicBezTo>
                    <a:pt x="3244850" y="554990"/>
                    <a:pt x="3012440" y="529590"/>
                    <a:pt x="2918460" y="549910"/>
                  </a:cubicBezTo>
                  <a:cubicBezTo>
                    <a:pt x="2875280" y="560070"/>
                    <a:pt x="2870200" y="577850"/>
                    <a:pt x="2828290" y="590550"/>
                  </a:cubicBezTo>
                  <a:cubicBezTo>
                    <a:pt x="2744470" y="617220"/>
                    <a:pt x="2564130" y="635000"/>
                    <a:pt x="2435860" y="666750"/>
                  </a:cubicBezTo>
                  <a:cubicBezTo>
                    <a:pt x="2308860" y="698500"/>
                    <a:pt x="2128520" y="772160"/>
                    <a:pt x="2061210" y="777240"/>
                  </a:cubicBezTo>
                  <a:cubicBezTo>
                    <a:pt x="2037080" y="779780"/>
                    <a:pt x="2024380" y="777240"/>
                    <a:pt x="2010410" y="770890"/>
                  </a:cubicBezTo>
                  <a:cubicBezTo>
                    <a:pt x="1998980" y="764540"/>
                    <a:pt x="1991360" y="755650"/>
                    <a:pt x="1985010" y="746760"/>
                  </a:cubicBezTo>
                  <a:cubicBezTo>
                    <a:pt x="1978660" y="737870"/>
                    <a:pt x="1973580" y="726440"/>
                    <a:pt x="1973580" y="713740"/>
                  </a:cubicBezTo>
                  <a:cubicBezTo>
                    <a:pt x="1972310" y="698500"/>
                    <a:pt x="1977390" y="676910"/>
                    <a:pt x="1986280" y="664210"/>
                  </a:cubicBezTo>
                  <a:cubicBezTo>
                    <a:pt x="1996440" y="651510"/>
                    <a:pt x="2011680" y="641350"/>
                    <a:pt x="2029460" y="636270"/>
                  </a:cubicBezTo>
                  <a:cubicBezTo>
                    <a:pt x="2052320" y="628650"/>
                    <a:pt x="2075180" y="635000"/>
                    <a:pt x="2115820" y="636270"/>
                  </a:cubicBezTo>
                  <a:cubicBezTo>
                    <a:pt x="2213610" y="640080"/>
                    <a:pt x="2532380" y="651510"/>
                    <a:pt x="2612390" y="676910"/>
                  </a:cubicBezTo>
                  <a:cubicBezTo>
                    <a:pt x="2640330" y="685800"/>
                    <a:pt x="2653030" y="695960"/>
                    <a:pt x="2665730" y="707390"/>
                  </a:cubicBezTo>
                  <a:cubicBezTo>
                    <a:pt x="2674620" y="716280"/>
                    <a:pt x="2680970" y="726440"/>
                    <a:pt x="2684780" y="736600"/>
                  </a:cubicBezTo>
                  <a:cubicBezTo>
                    <a:pt x="2688590" y="748030"/>
                    <a:pt x="2691130" y="760730"/>
                    <a:pt x="2688590" y="772160"/>
                  </a:cubicBezTo>
                  <a:cubicBezTo>
                    <a:pt x="2686050" y="787400"/>
                    <a:pt x="2678430" y="806450"/>
                    <a:pt x="2663190" y="817880"/>
                  </a:cubicBezTo>
                  <a:cubicBezTo>
                    <a:pt x="2639060" y="836930"/>
                    <a:pt x="2579370" y="852170"/>
                    <a:pt x="2536190" y="849630"/>
                  </a:cubicBezTo>
                  <a:cubicBezTo>
                    <a:pt x="2490470" y="848360"/>
                    <a:pt x="2432050" y="825500"/>
                    <a:pt x="2395220" y="800100"/>
                  </a:cubicBezTo>
                  <a:cubicBezTo>
                    <a:pt x="2366010" y="778510"/>
                    <a:pt x="2344420" y="745490"/>
                    <a:pt x="2327910" y="717550"/>
                  </a:cubicBezTo>
                  <a:cubicBezTo>
                    <a:pt x="2313940" y="690880"/>
                    <a:pt x="2307590" y="671830"/>
                    <a:pt x="2301240" y="636270"/>
                  </a:cubicBezTo>
                  <a:cubicBezTo>
                    <a:pt x="2288540" y="572770"/>
                    <a:pt x="2275840" y="412750"/>
                    <a:pt x="2289810" y="360680"/>
                  </a:cubicBezTo>
                  <a:cubicBezTo>
                    <a:pt x="2297430" y="336550"/>
                    <a:pt x="2307590" y="323850"/>
                    <a:pt x="2321560" y="313690"/>
                  </a:cubicBezTo>
                  <a:cubicBezTo>
                    <a:pt x="2336800" y="303530"/>
                    <a:pt x="2359660" y="298450"/>
                    <a:pt x="2376170" y="299720"/>
                  </a:cubicBezTo>
                  <a:cubicBezTo>
                    <a:pt x="2393950" y="302260"/>
                    <a:pt x="2415540" y="312420"/>
                    <a:pt x="2426970" y="326390"/>
                  </a:cubicBezTo>
                  <a:cubicBezTo>
                    <a:pt x="2438400" y="339090"/>
                    <a:pt x="2448560" y="377190"/>
                    <a:pt x="2447290" y="378460"/>
                  </a:cubicBezTo>
                  <a:cubicBezTo>
                    <a:pt x="2446020" y="379730"/>
                    <a:pt x="2400300" y="311150"/>
                    <a:pt x="2405380" y="306070"/>
                  </a:cubicBezTo>
                  <a:cubicBezTo>
                    <a:pt x="2415540" y="298450"/>
                    <a:pt x="2548890" y="436880"/>
                    <a:pt x="2639060" y="487680"/>
                  </a:cubicBezTo>
                  <a:cubicBezTo>
                    <a:pt x="2739390" y="544830"/>
                    <a:pt x="2910840" y="584200"/>
                    <a:pt x="2983230" y="622300"/>
                  </a:cubicBezTo>
                  <a:cubicBezTo>
                    <a:pt x="3020060" y="641350"/>
                    <a:pt x="3036570" y="652780"/>
                    <a:pt x="3061970" y="674370"/>
                  </a:cubicBezTo>
                  <a:cubicBezTo>
                    <a:pt x="3091180" y="698500"/>
                    <a:pt x="3134360" y="727710"/>
                    <a:pt x="3145790" y="762000"/>
                  </a:cubicBezTo>
                  <a:cubicBezTo>
                    <a:pt x="3157220" y="798830"/>
                    <a:pt x="3147060" y="858520"/>
                    <a:pt x="3129280" y="889000"/>
                  </a:cubicBezTo>
                  <a:cubicBezTo>
                    <a:pt x="3116580" y="915670"/>
                    <a:pt x="3093720" y="933450"/>
                    <a:pt x="3064510" y="944880"/>
                  </a:cubicBezTo>
                  <a:cubicBezTo>
                    <a:pt x="3028950" y="960120"/>
                    <a:pt x="2962910" y="970280"/>
                    <a:pt x="2922270" y="955040"/>
                  </a:cubicBezTo>
                  <a:cubicBezTo>
                    <a:pt x="2880360" y="941070"/>
                    <a:pt x="2840990" y="894080"/>
                    <a:pt x="2818130" y="854710"/>
                  </a:cubicBezTo>
                  <a:cubicBezTo>
                    <a:pt x="2797810" y="820420"/>
                    <a:pt x="2813050" y="746760"/>
                    <a:pt x="2788920" y="736600"/>
                  </a:cubicBezTo>
                  <a:cubicBezTo>
                    <a:pt x="2766060" y="725170"/>
                    <a:pt x="2715260" y="775970"/>
                    <a:pt x="2677160" y="791210"/>
                  </a:cubicBezTo>
                  <a:cubicBezTo>
                    <a:pt x="2637790" y="806450"/>
                    <a:pt x="2553970" y="822960"/>
                    <a:pt x="2555240" y="826770"/>
                  </a:cubicBezTo>
                  <a:cubicBezTo>
                    <a:pt x="2555240" y="830580"/>
                    <a:pt x="2606040" y="826770"/>
                    <a:pt x="2606040" y="826770"/>
                  </a:cubicBezTo>
                  <a:cubicBezTo>
                    <a:pt x="2606040" y="828040"/>
                    <a:pt x="2566670" y="836930"/>
                    <a:pt x="2548890" y="830580"/>
                  </a:cubicBezTo>
                  <a:cubicBezTo>
                    <a:pt x="2529840" y="822960"/>
                    <a:pt x="2503170" y="798830"/>
                    <a:pt x="2495550" y="778510"/>
                  </a:cubicBezTo>
                  <a:cubicBezTo>
                    <a:pt x="2489200" y="756920"/>
                    <a:pt x="2495550" y="727710"/>
                    <a:pt x="2509520" y="703580"/>
                  </a:cubicBezTo>
                  <a:cubicBezTo>
                    <a:pt x="2527300" y="671830"/>
                    <a:pt x="2578100" y="633730"/>
                    <a:pt x="2617470" y="610870"/>
                  </a:cubicBezTo>
                  <a:cubicBezTo>
                    <a:pt x="2654300" y="590550"/>
                    <a:pt x="2698750" y="570230"/>
                    <a:pt x="2734310" y="570230"/>
                  </a:cubicBezTo>
                  <a:cubicBezTo>
                    <a:pt x="2760980" y="568960"/>
                    <a:pt x="2778760" y="577850"/>
                    <a:pt x="2806700" y="593090"/>
                  </a:cubicBezTo>
                  <a:cubicBezTo>
                    <a:pt x="2857500" y="619760"/>
                    <a:pt x="2954020" y="706120"/>
                    <a:pt x="2997200" y="749300"/>
                  </a:cubicBezTo>
                  <a:cubicBezTo>
                    <a:pt x="3023870" y="774700"/>
                    <a:pt x="3026410" y="802640"/>
                    <a:pt x="3055620" y="816610"/>
                  </a:cubicBezTo>
                  <a:cubicBezTo>
                    <a:pt x="3096260" y="838200"/>
                    <a:pt x="3185160" y="844550"/>
                    <a:pt x="3232150" y="836930"/>
                  </a:cubicBezTo>
                  <a:cubicBezTo>
                    <a:pt x="3267710" y="830580"/>
                    <a:pt x="3279140" y="806450"/>
                    <a:pt x="3317240" y="793750"/>
                  </a:cubicBezTo>
                  <a:cubicBezTo>
                    <a:pt x="3383280" y="769620"/>
                    <a:pt x="3509010" y="746760"/>
                    <a:pt x="3600450" y="731520"/>
                  </a:cubicBezTo>
                  <a:cubicBezTo>
                    <a:pt x="3683000" y="716280"/>
                    <a:pt x="3789680" y="697230"/>
                    <a:pt x="3840480" y="701040"/>
                  </a:cubicBezTo>
                  <a:cubicBezTo>
                    <a:pt x="3863340" y="703580"/>
                    <a:pt x="3878580" y="706120"/>
                    <a:pt x="3891280" y="717550"/>
                  </a:cubicBezTo>
                  <a:cubicBezTo>
                    <a:pt x="3905250" y="727710"/>
                    <a:pt x="3916680" y="746760"/>
                    <a:pt x="3919220" y="763270"/>
                  </a:cubicBezTo>
                  <a:cubicBezTo>
                    <a:pt x="3923030" y="779780"/>
                    <a:pt x="3919220" y="802640"/>
                    <a:pt x="3910330" y="816610"/>
                  </a:cubicBezTo>
                  <a:cubicBezTo>
                    <a:pt x="3901440" y="830580"/>
                    <a:pt x="3887470" y="845820"/>
                    <a:pt x="3867150" y="849630"/>
                  </a:cubicBezTo>
                  <a:cubicBezTo>
                    <a:pt x="3831590" y="857250"/>
                    <a:pt x="3757930" y="833120"/>
                    <a:pt x="3705860" y="808990"/>
                  </a:cubicBezTo>
                  <a:cubicBezTo>
                    <a:pt x="3644900" y="781050"/>
                    <a:pt x="3592830" y="741680"/>
                    <a:pt x="3528060" y="685800"/>
                  </a:cubicBezTo>
                  <a:cubicBezTo>
                    <a:pt x="3432810" y="604520"/>
                    <a:pt x="3227070" y="331470"/>
                    <a:pt x="3205480" y="345440"/>
                  </a:cubicBezTo>
                  <a:cubicBezTo>
                    <a:pt x="3191510" y="354330"/>
                    <a:pt x="3246120" y="477520"/>
                    <a:pt x="3270250" y="527050"/>
                  </a:cubicBezTo>
                  <a:cubicBezTo>
                    <a:pt x="3288030" y="566420"/>
                    <a:pt x="3305810" y="580390"/>
                    <a:pt x="3327400" y="623570"/>
                  </a:cubicBezTo>
                  <a:cubicBezTo>
                    <a:pt x="3368040" y="703580"/>
                    <a:pt x="3422650" y="897890"/>
                    <a:pt x="3473450" y="974090"/>
                  </a:cubicBezTo>
                  <a:cubicBezTo>
                    <a:pt x="3502660" y="1017270"/>
                    <a:pt x="3550920" y="1032510"/>
                    <a:pt x="3562350" y="1062990"/>
                  </a:cubicBezTo>
                  <a:cubicBezTo>
                    <a:pt x="3571240" y="1085850"/>
                    <a:pt x="3569970" y="1115060"/>
                    <a:pt x="3559810" y="1132840"/>
                  </a:cubicBezTo>
                  <a:cubicBezTo>
                    <a:pt x="3548380" y="1150620"/>
                    <a:pt x="3520440" y="1168400"/>
                    <a:pt x="3500120" y="1169670"/>
                  </a:cubicBezTo>
                  <a:cubicBezTo>
                    <a:pt x="3479800" y="1172210"/>
                    <a:pt x="3460750" y="1163320"/>
                    <a:pt x="3435350" y="1141730"/>
                  </a:cubicBezTo>
                  <a:cubicBezTo>
                    <a:pt x="3365500" y="1080770"/>
                    <a:pt x="3223260" y="777240"/>
                    <a:pt x="3143250" y="665480"/>
                  </a:cubicBezTo>
                  <a:cubicBezTo>
                    <a:pt x="3097530" y="600710"/>
                    <a:pt x="3064510" y="548640"/>
                    <a:pt x="3021330" y="519430"/>
                  </a:cubicBezTo>
                  <a:cubicBezTo>
                    <a:pt x="2992120" y="499110"/>
                    <a:pt x="2960370" y="482600"/>
                    <a:pt x="2928620" y="488950"/>
                  </a:cubicBezTo>
                  <a:cubicBezTo>
                    <a:pt x="2891790" y="495300"/>
                    <a:pt x="2856230" y="541020"/>
                    <a:pt x="2818130" y="577850"/>
                  </a:cubicBezTo>
                  <a:cubicBezTo>
                    <a:pt x="2769870" y="624840"/>
                    <a:pt x="2724150" y="715010"/>
                    <a:pt x="2667000" y="753110"/>
                  </a:cubicBezTo>
                  <a:cubicBezTo>
                    <a:pt x="2618740" y="786130"/>
                    <a:pt x="2570480" y="798830"/>
                    <a:pt x="2509520" y="808990"/>
                  </a:cubicBezTo>
                  <a:cubicBezTo>
                    <a:pt x="2433320" y="822960"/>
                    <a:pt x="2317750" y="817880"/>
                    <a:pt x="2244090" y="812800"/>
                  </a:cubicBezTo>
                  <a:cubicBezTo>
                    <a:pt x="2193290" y="808990"/>
                    <a:pt x="2155190" y="805180"/>
                    <a:pt x="2115820" y="792480"/>
                  </a:cubicBezTo>
                  <a:cubicBezTo>
                    <a:pt x="2076450" y="781050"/>
                    <a:pt x="2042160" y="753110"/>
                    <a:pt x="2007870" y="740410"/>
                  </a:cubicBezTo>
                  <a:cubicBezTo>
                    <a:pt x="1979930" y="731520"/>
                    <a:pt x="1955800" y="722630"/>
                    <a:pt x="1927860" y="722630"/>
                  </a:cubicBezTo>
                  <a:cubicBezTo>
                    <a:pt x="1897380" y="721360"/>
                    <a:pt x="1858010" y="741680"/>
                    <a:pt x="1833880" y="736600"/>
                  </a:cubicBezTo>
                  <a:cubicBezTo>
                    <a:pt x="1816100" y="731520"/>
                    <a:pt x="1800860" y="718820"/>
                    <a:pt x="1791970" y="704850"/>
                  </a:cubicBezTo>
                  <a:cubicBezTo>
                    <a:pt x="1783080" y="690880"/>
                    <a:pt x="1779270" y="669290"/>
                    <a:pt x="1781810" y="652780"/>
                  </a:cubicBezTo>
                  <a:cubicBezTo>
                    <a:pt x="1784350" y="636270"/>
                    <a:pt x="1795780" y="617220"/>
                    <a:pt x="1808480" y="607060"/>
                  </a:cubicBezTo>
                  <a:cubicBezTo>
                    <a:pt x="1821180" y="596900"/>
                    <a:pt x="1849120" y="582930"/>
                    <a:pt x="1858010" y="590550"/>
                  </a:cubicBezTo>
                  <a:cubicBezTo>
                    <a:pt x="1873250" y="603250"/>
                    <a:pt x="1863090" y="717550"/>
                    <a:pt x="1845310" y="727710"/>
                  </a:cubicBezTo>
                  <a:cubicBezTo>
                    <a:pt x="1835150" y="734060"/>
                    <a:pt x="1809750" y="718820"/>
                    <a:pt x="1797050" y="707390"/>
                  </a:cubicBezTo>
                  <a:cubicBezTo>
                    <a:pt x="1785620" y="695960"/>
                    <a:pt x="1776730" y="674370"/>
                    <a:pt x="1775460" y="659130"/>
                  </a:cubicBezTo>
                  <a:cubicBezTo>
                    <a:pt x="1772920" y="647700"/>
                    <a:pt x="1775460" y="636270"/>
                    <a:pt x="1780540" y="624840"/>
                  </a:cubicBezTo>
                  <a:cubicBezTo>
                    <a:pt x="1788160" y="610870"/>
                    <a:pt x="1799590" y="598170"/>
                    <a:pt x="1817370" y="586740"/>
                  </a:cubicBezTo>
                  <a:cubicBezTo>
                    <a:pt x="1844040" y="570230"/>
                    <a:pt x="1896110" y="553720"/>
                    <a:pt x="1931670" y="546100"/>
                  </a:cubicBezTo>
                  <a:cubicBezTo>
                    <a:pt x="1959610" y="539750"/>
                    <a:pt x="1981200" y="534670"/>
                    <a:pt x="2012950" y="537210"/>
                  </a:cubicBezTo>
                  <a:cubicBezTo>
                    <a:pt x="2056130" y="541020"/>
                    <a:pt x="2123440" y="560070"/>
                    <a:pt x="2169160" y="585470"/>
                  </a:cubicBezTo>
                  <a:cubicBezTo>
                    <a:pt x="2212340" y="608330"/>
                    <a:pt x="2246630" y="646430"/>
                    <a:pt x="2280920" y="680720"/>
                  </a:cubicBezTo>
                  <a:cubicBezTo>
                    <a:pt x="2313940" y="715010"/>
                    <a:pt x="2324100" y="772160"/>
                    <a:pt x="2371090" y="788670"/>
                  </a:cubicBezTo>
                  <a:cubicBezTo>
                    <a:pt x="2447290" y="815340"/>
                    <a:pt x="2589530" y="758190"/>
                    <a:pt x="2731770" y="718820"/>
                  </a:cubicBezTo>
                  <a:cubicBezTo>
                    <a:pt x="2945130" y="660400"/>
                    <a:pt x="3290570" y="492760"/>
                    <a:pt x="3519170" y="431800"/>
                  </a:cubicBezTo>
                  <a:cubicBezTo>
                    <a:pt x="3689350" y="387350"/>
                    <a:pt x="3870960" y="321310"/>
                    <a:pt x="3975100" y="358140"/>
                  </a:cubicBezTo>
                  <a:cubicBezTo>
                    <a:pt x="4046220" y="383540"/>
                    <a:pt x="4094480" y="457200"/>
                    <a:pt x="4122420" y="519430"/>
                  </a:cubicBezTo>
                  <a:cubicBezTo>
                    <a:pt x="4149090" y="579120"/>
                    <a:pt x="4149090" y="662940"/>
                    <a:pt x="4144010" y="718820"/>
                  </a:cubicBezTo>
                  <a:cubicBezTo>
                    <a:pt x="4140200" y="760730"/>
                    <a:pt x="4137660" y="797560"/>
                    <a:pt x="4110990" y="828040"/>
                  </a:cubicBezTo>
                  <a:cubicBezTo>
                    <a:pt x="4074160" y="869950"/>
                    <a:pt x="3963670" y="904240"/>
                    <a:pt x="3905250" y="918210"/>
                  </a:cubicBezTo>
                  <a:cubicBezTo>
                    <a:pt x="3864610" y="927100"/>
                    <a:pt x="3832860" y="933450"/>
                    <a:pt x="3798570" y="922020"/>
                  </a:cubicBezTo>
                  <a:cubicBezTo>
                    <a:pt x="3757930" y="909320"/>
                    <a:pt x="3691890" y="863600"/>
                    <a:pt x="3681730" y="826770"/>
                  </a:cubicBezTo>
                  <a:cubicBezTo>
                    <a:pt x="3672840" y="793750"/>
                    <a:pt x="3699510" y="744220"/>
                    <a:pt x="3724910" y="715010"/>
                  </a:cubicBezTo>
                  <a:cubicBezTo>
                    <a:pt x="3751580" y="681990"/>
                    <a:pt x="3808730" y="669290"/>
                    <a:pt x="3845560" y="641350"/>
                  </a:cubicBezTo>
                  <a:cubicBezTo>
                    <a:pt x="3882390" y="614680"/>
                    <a:pt x="3897630" y="574040"/>
                    <a:pt x="3947160" y="548640"/>
                  </a:cubicBezTo>
                  <a:cubicBezTo>
                    <a:pt x="4034790" y="505460"/>
                    <a:pt x="4276090" y="468630"/>
                    <a:pt x="4357370" y="473710"/>
                  </a:cubicBezTo>
                  <a:cubicBezTo>
                    <a:pt x="4391660" y="474980"/>
                    <a:pt x="4405630" y="481330"/>
                    <a:pt x="4431030" y="495300"/>
                  </a:cubicBezTo>
                  <a:cubicBezTo>
                    <a:pt x="4465320" y="511810"/>
                    <a:pt x="4517390" y="543560"/>
                    <a:pt x="4540250" y="576580"/>
                  </a:cubicBezTo>
                  <a:cubicBezTo>
                    <a:pt x="4560570" y="605790"/>
                    <a:pt x="4566920" y="642620"/>
                    <a:pt x="4570730" y="676910"/>
                  </a:cubicBezTo>
                  <a:cubicBezTo>
                    <a:pt x="4573270" y="709930"/>
                    <a:pt x="4573270" y="749300"/>
                    <a:pt x="4560570" y="778510"/>
                  </a:cubicBezTo>
                  <a:cubicBezTo>
                    <a:pt x="4549140" y="806450"/>
                    <a:pt x="4531360" y="830580"/>
                    <a:pt x="4503420" y="850900"/>
                  </a:cubicBezTo>
                  <a:cubicBezTo>
                    <a:pt x="4464050" y="880110"/>
                    <a:pt x="4381500" y="902970"/>
                    <a:pt x="4334510" y="913130"/>
                  </a:cubicBezTo>
                  <a:cubicBezTo>
                    <a:pt x="4304030" y="919480"/>
                    <a:pt x="4281170" y="920750"/>
                    <a:pt x="4254500" y="918210"/>
                  </a:cubicBezTo>
                  <a:cubicBezTo>
                    <a:pt x="4227830" y="915670"/>
                    <a:pt x="4203700" y="909320"/>
                    <a:pt x="4175760" y="897890"/>
                  </a:cubicBezTo>
                  <a:cubicBezTo>
                    <a:pt x="4141470" y="883920"/>
                    <a:pt x="4102100" y="864870"/>
                    <a:pt x="4067810" y="834390"/>
                  </a:cubicBezTo>
                  <a:cubicBezTo>
                    <a:pt x="4023360" y="796290"/>
                    <a:pt x="3967480" y="728980"/>
                    <a:pt x="3944620" y="676910"/>
                  </a:cubicBezTo>
                  <a:cubicBezTo>
                    <a:pt x="3925570" y="635000"/>
                    <a:pt x="3909060" y="584200"/>
                    <a:pt x="3923030" y="554990"/>
                  </a:cubicBezTo>
                  <a:cubicBezTo>
                    <a:pt x="3934460" y="528320"/>
                    <a:pt x="3978910" y="506730"/>
                    <a:pt x="4008120" y="501650"/>
                  </a:cubicBezTo>
                  <a:cubicBezTo>
                    <a:pt x="4034790" y="497840"/>
                    <a:pt x="4065270" y="510540"/>
                    <a:pt x="4093210" y="521970"/>
                  </a:cubicBezTo>
                  <a:cubicBezTo>
                    <a:pt x="4122420" y="534670"/>
                    <a:pt x="4145280" y="556260"/>
                    <a:pt x="4182110" y="574040"/>
                  </a:cubicBezTo>
                  <a:cubicBezTo>
                    <a:pt x="4234180" y="600710"/>
                    <a:pt x="4323080" y="636270"/>
                    <a:pt x="4384040" y="656590"/>
                  </a:cubicBezTo>
                  <a:cubicBezTo>
                    <a:pt x="4431030" y="671830"/>
                    <a:pt x="4465320" y="681990"/>
                    <a:pt x="4512310" y="688340"/>
                  </a:cubicBezTo>
                  <a:cubicBezTo>
                    <a:pt x="4568190" y="695960"/>
                    <a:pt x="4631690" y="681990"/>
                    <a:pt x="4699000" y="690880"/>
                  </a:cubicBezTo>
                  <a:cubicBezTo>
                    <a:pt x="4779010" y="701040"/>
                    <a:pt x="4895850" y="746760"/>
                    <a:pt x="4961890" y="754380"/>
                  </a:cubicBezTo>
                  <a:cubicBezTo>
                    <a:pt x="5001260" y="759460"/>
                    <a:pt x="5043170" y="773430"/>
                    <a:pt x="5058410" y="755650"/>
                  </a:cubicBezTo>
                  <a:cubicBezTo>
                    <a:pt x="5081270" y="726440"/>
                    <a:pt x="5049520" y="585470"/>
                    <a:pt x="5007610" y="535940"/>
                  </a:cubicBezTo>
                  <a:cubicBezTo>
                    <a:pt x="4966970" y="488950"/>
                    <a:pt x="4893310" y="480060"/>
                    <a:pt x="4815840" y="458470"/>
                  </a:cubicBezTo>
                  <a:cubicBezTo>
                    <a:pt x="4705350" y="429260"/>
                    <a:pt x="4531360" y="412750"/>
                    <a:pt x="4401820" y="397510"/>
                  </a:cubicBezTo>
                  <a:cubicBezTo>
                    <a:pt x="4287520" y="384810"/>
                    <a:pt x="4204970" y="377190"/>
                    <a:pt x="4077970" y="370840"/>
                  </a:cubicBezTo>
                  <a:cubicBezTo>
                    <a:pt x="3892550" y="360680"/>
                    <a:pt x="3595370" y="356870"/>
                    <a:pt x="3395980" y="358140"/>
                  </a:cubicBezTo>
                  <a:cubicBezTo>
                    <a:pt x="3239770" y="358140"/>
                    <a:pt x="3133090" y="360680"/>
                    <a:pt x="2976880" y="370840"/>
                  </a:cubicBezTo>
                  <a:cubicBezTo>
                    <a:pt x="2778760" y="382270"/>
                    <a:pt x="2529840" y="401320"/>
                    <a:pt x="2307590" y="430530"/>
                  </a:cubicBezTo>
                  <a:cubicBezTo>
                    <a:pt x="2084070" y="459740"/>
                    <a:pt x="1769110" y="506730"/>
                    <a:pt x="1642110" y="546100"/>
                  </a:cubicBezTo>
                  <a:cubicBezTo>
                    <a:pt x="1588770" y="562610"/>
                    <a:pt x="1574800" y="580390"/>
                    <a:pt x="1532890" y="595630"/>
                  </a:cubicBezTo>
                  <a:cubicBezTo>
                    <a:pt x="1477010" y="615950"/>
                    <a:pt x="1430020" y="632460"/>
                    <a:pt x="1337310" y="651510"/>
                  </a:cubicBezTo>
                  <a:cubicBezTo>
                    <a:pt x="1125220" y="694690"/>
                    <a:pt x="435610" y="786130"/>
                    <a:pt x="271780" y="787400"/>
                  </a:cubicBezTo>
                  <a:cubicBezTo>
                    <a:pt x="222250" y="788670"/>
                    <a:pt x="204470" y="789940"/>
                    <a:pt x="176530" y="777240"/>
                  </a:cubicBezTo>
                  <a:cubicBezTo>
                    <a:pt x="147320" y="763270"/>
                    <a:pt x="110490" y="730250"/>
                    <a:pt x="101600" y="703580"/>
                  </a:cubicBezTo>
                  <a:cubicBezTo>
                    <a:pt x="93980" y="680720"/>
                    <a:pt x="101600" y="647700"/>
                    <a:pt x="113030" y="629920"/>
                  </a:cubicBezTo>
                  <a:cubicBezTo>
                    <a:pt x="121920" y="615950"/>
                    <a:pt x="139700" y="605790"/>
                    <a:pt x="154940" y="601980"/>
                  </a:cubicBezTo>
                  <a:cubicBezTo>
                    <a:pt x="170180" y="598170"/>
                    <a:pt x="190500" y="596900"/>
                    <a:pt x="205740" y="604520"/>
                  </a:cubicBezTo>
                  <a:cubicBezTo>
                    <a:pt x="223520" y="613410"/>
                    <a:pt x="248920" y="640080"/>
                    <a:pt x="254000" y="661670"/>
                  </a:cubicBezTo>
                  <a:cubicBezTo>
                    <a:pt x="257810" y="683260"/>
                    <a:pt x="248920" y="717550"/>
                    <a:pt x="233680" y="732790"/>
                  </a:cubicBezTo>
                  <a:cubicBezTo>
                    <a:pt x="218440" y="749300"/>
                    <a:pt x="184150" y="758190"/>
                    <a:pt x="163830" y="756920"/>
                  </a:cubicBezTo>
                  <a:cubicBezTo>
                    <a:pt x="146050" y="755650"/>
                    <a:pt x="129540" y="744220"/>
                    <a:pt x="118110" y="732790"/>
                  </a:cubicBezTo>
                  <a:cubicBezTo>
                    <a:pt x="107950" y="721360"/>
                    <a:pt x="97790" y="703580"/>
                    <a:pt x="97790" y="687070"/>
                  </a:cubicBezTo>
                  <a:cubicBezTo>
                    <a:pt x="96520" y="666750"/>
                    <a:pt x="110490" y="632460"/>
                    <a:pt x="125730" y="617220"/>
                  </a:cubicBezTo>
                  <a:cubicBezTo>
                    <a:pt x="137160" y="605790"/>
                    <a:pt x="154940" y="598170"/>
                    <a:pt x="172720" y="599440"/>
                  </a:cubicBezTo>
                  <a:cubicBezTo>
                    <a:pt x="193040" y="599440"/>
                    <a:pt x="213360" y="624840"/>
                    <a:pt x="240030" y="629920"/>
                  </a:cubicBezTo>
                  <a:cubicBezTo>
                    <a:pt x="273050" y="637540"/>
                    <a:pt x="320040" y="633730"/>
                    <a:pt x="361950" y="629920"/>
                  </a:cubicBezTo>
                  <a:cubicBezTo>
                    <a:pt x="406400" y="626110"/>
                    <a:pt x="448310" y="609600"/>
                    <a:pt x="500380" y="604520"/>
                  </a:cubicBezTo>
                  <a:cubicBezTo>
                    <a:pt x="570230" y="596900"/>
                    <a:pt x="654050" y="603250"/>
                    <a:pt x="740410" y="594360"/>
                  </a:cubicBezTo>
                  <a:cubicBezTo>
                    <a:pt x="843280" y="585470"/>
                    <a:pt x="975360" y="553720"/>
                    <a:pt x="1076960" y="543560"/>
                  </a:cubicBezTo>
                  <a:cubicBezTo>
                    <a:pt x="1156970" y="535940"/>
                    <a:pt x="1226820" y="542290"/>
                    <a:pt x="1297940" y="532130"/>
                  </a:cubicBezTo>
                  <a:cubicBezTo>
                    <a:pt x="1363980" y="523240"/>
                    <a:pt x="1428750" y="505460"/>
                    <a:pt x="1485900" y="486410"/>
                  </a:cubicBezTo>
                  <a:cubicBezTo>
                    <a:pt x="1535430" y="471170"/>
                    <a:pt x="1557020" y="449580"/>
                    <a:pt x="1620520" y="431800"/>
                  </a:cubicBezTo>
                  <a:cubicBezTo>
                    <a:pt x="1758950" y="391160"/>
                    <a:pt x="2072640" y="341630"/>
                    <a:pt x="2298700" y="309880"/>
                  </a:cubicBezTo>
                  <a:cubicBezTo>
                    <a:pt x="2522220" y="279400"/>
                    <a:pt x="2773680" y="259080"/>
                    <a:pt x="2971800" y="245110"/>
                  </a:cubicBezTo>
                  <a:cubicBezTo>
                    <a:pt x="3130550" y="234950"/>
                    <a:pt x="3239770" y="231140"/>
                    <a:pt x="3398520" y="228600"/>
                  </a:cubicBezTo>
                  <a:cubicBezTo>
                    <a:pt x="3600450" y="226060"/>
                    <a:pt x="3898900" y="229870"/>
                    <a:pt x="4086860" y="236220"/>
                  </a:cubicBezTo>
                  <a:cubicBezTo>
                    <a:pt x="4217670" y="241300"/>
                    <a:pt x="4302760" y="246380"/>
                    <a:pt x="4420870" y="256540"/>
                  </a:cubicBezTo>
                  <a:cubicBezTo>
                    <a:pt x="4552950" y="269240"/>
                    <a:pt x="4719320" y="289560"/>
                    <a:pt x="4843780" y="308610"/>
                  </a:cubicBezTo>
                  <a:cubicBezTo>
                    <a:pt x="4944110" y="325120"/>
                    <a:pt x="5059680" y="321310"/>
                    <a:pt x="5111750" y="360680"/>
                  </a:cubicBezTo>
                  <a:cubicBezTo>
                    <a:pt x="5147310" y="387350"/>
                    <a:pt x="5152390" y="426720"/>
                    <a:pt x="5167630" y="472440"/>
                  </a:cubicBezTo>
                  <a:cubicBezTo>
                    <a:pt x="5189220" y="535940"/>
                    <a:pt x="5204460" y="636270"/>
                    <a:pt x="5210810" y="708660"/>
                  </a:cubicBezTo>
                  <a:cubicBezTo>
                    <a:pt x="5215890" y="767080"/>
                    <a:pt x="5232400" y="834390"/>
                    <a:pt x="5208270" y="871220"/>
                  </a:cubicBezTo>
                  <a:cubicBezTo>
                    <a:pt x="5187950" y="904240"/>
                    <a:pt x="5137150" y="918210"/>
                    <a:pt x="5090160" y="928370"/>
                  </a:cubicBezTo>
                  <a:cubicBezTo>
                    <a:pt x="5033010" y="941070"/>
                    <a:pt x="4942840" y="935990"/>
                    <a:pt x="4886960" y="924560"/>
                  </a:cubicBezTo>
                  <a:cubicBezTo>
                    <a:pt x="4843780" y="916940"/>
                    <a:pt x="4813300" y="895350"/>
                    <a:pt x="4776470" y="885190"/>
                  </a:cubicBezTo>
                  <a:cubicBezTo>
                    <a:pt x="4739640" y="875030"/>
                    <a:pt x="4706620" y="867410"/>
                    <a:pt x="4664710" y="862330"/>
                  </a:cubicBezTo>
                  <a:cubicBezTo>
                    <a:pt x="4611370" y="854710"/>
                    <a:pt x="4542790" y="863600"/>
                    <a:pt x="4481830" y="852170"/>
                  </a:cubicBezTo>
                  <a:cubicBezTo>
                    <a:pt x="4417060" y="842010"/>
                    <a:pt x="4358640" y="822960"/>
                    <a:pt x="4290060" y="796290"/>
                  </a:cubicBezTo>
                  <a:cubicBezTo>
                    <a:pt x="4208780" y="764540"/>
                    <a:pt x="4030980" y="701040"/>
                    <a:pt x="4025900" y="665480"/>
                  </a:cubicBezTo>
                  <a:cubicBezTo>
                    <a:pt x="4024630" y="646430"/>
                    <a:pt x="4066540" y="613410"/>
                    <a:pt x="4085590" y="614680"/>
                  </a:cubicBezTo>
                  <a:cubicBezTo>
                    <a:pt x="4108450" y="617220"/>
                    <a:pt x="4124960" y="674370"/>
                    <a:pt x="4150360" y="697230"/>
                  </a:cubicBezTo>
                  <a:cubicBezTo>
                    <a:pt x="4173220" y="717550"/>
                    <a:pt x="4201160" y="736600"/>
                    <a:pt x="4229100" y="745490"/>
                  </a:cubicBezTo>
                  <a:cubicBezTo>
                    <a:pt x="4254500" y="753110"/>
                    <a:pt x="4281170" y="758190"/>
                    <a:pt x="4309110" y="753110"/>
                  </a:cubicBezTo>
                  <a:cubicBezTo>
                    <a:pt x="4342130" y="745490"/>
                    <a:pt x="4404360" y="720090"/>
                    <a:pt x="4410710" y="697230"/>
                  </a:cubicBezTo>
                  <a:cubicBezTo>
                    <a:pt x="4414520" y="678180"/>
                    <a:pt x="4391660" y="640080"/>
                    <a:pt x="4363720" y="628650"/>
                  </a:cubicBezTo>
                  <a:cubicBezTo>
                    <a:pt x="4305300" y="605790"/>
                    <a:pt x="4099560" y="673100"/>
                    <a:pt x="4029710" y="706120"/>
                  </a:cubicBezTo>
                  <a:cubicBezTo>
                    <a:pt x="3991610" y="723900"/>
                    <a:pt x="3981450" y="756920"/>
                    <a:pt x="3949700" y="767080"/>
                  </a:cubicBezTo>
                  <a:cubicBezTo>
                    <a:pt x="3915410" y="777240"/>
                    <a:pt x="3829050" y="763270"/>
                    <a:pt x="3829050" y="760730"/>
                  </a:cubicBezTo>
                  <a:cubicBezTo>
                    <a:pt x="3829050" y="756920"/>
                    <a:pt x="3966210" y="777240"/>
                    <a:pt x="3992880" y="746760"/>
                  </a:cubicBezTo>
                  <a:cubicBezTo>
                    <a:pt x="4022090" y="715010"/>
                    <a:pt x="3996690" y="614680"/>
                    <a:pt x="3987800" y="566420"/>
                  </a:cubicBezTo>
                  <a:cubicBezTo>
                    <a:pt x="3981450" y="533400"/>
                    <a:pt x="3985260" y="497840"/>
                    <a:pt x="3959860" y="482600"/>
                  </a:cubicBezTo>
                  <a:cubicBezTo>
                    <a:pt x="3905250" y="450850"/>
                    <a:pt x="3669030" y="523240"/>
                    <a:pt x="3572510" y="553720"/>
                  </a:cubicBezTo>
                  <a:cubicBezTo>
                    <a:pt x="3509010" y="572770"/>
                    <a:pt x="3477260" y="601980"/>
                    <a:pt x="3423920" y="619760"/>
                  </a:cubicBezTo>
                  <a:cubicBezTo>
                    <a:pt x="3365500" y="640080"/>
                    <a:pt x="3309620" y="642620"/>
                    <a:pt x="3233420" y="666750"/>
                  </a:cubicBezTo>
                  <a:cubicBezTo>
                    <a:pt x="3110230" y="707390"/>
                    <a:pt x="2901950" y="815340"/>
                    <a:pt x="2763520" y="861060"/>
                  </a:cubicBezTo>
                  <a:cubicBezTo>
                    <a:pt x="2658110" y="895350"/>
                    <a:pt x="2561590" y="920750"/>
                    <a:pt x="2477770" y="929640"/>
                  </a:cubicBezTo>
                  <a:cubicBezTo>
                    <a:pt x="2411730" y="935990"/>
                    <a:pt x="2358390" y="948690"/>
                    <a:pt x="2298700" y="923290"/>
                  </a:cubicBezTo>
                  <a:cubicBezTo>
                    <a:pt x="2218690" y="887730"/>
                    <a:pt x="2131060" y="716280"/>
                    <a:pt x="2062480" y="689610"/>
                  </a:cubicBezTo>
                  <a:cubicBezTo>
                    <a:pt x="2023110" y="674370"/>
                    <a:pt x="1991360" y="687070"/>
                    <a:pt x="1955800" y="692150"/>
                  </a:cubicBezTo>
                  <a:cubicBezTo>
                    <a:pt x="1918970" y="698500"/>
                    <a:pt x="1871980" y="727710"/>
                    <a:pt x="1845310" y="727710"/>
                  </a:cubicBezTo>
                  <a:cubicBezTo>
                    <a:pt x="1831340" y="727710"/>
                    <a:pt x="1822450" y="725170"/>
                    <a:pt x="1812290" y="717550"/>
                  </a:cubicBezTo>
                  <a:cubicBezTo>
                    <a:pt x="1797050" y="707390"/>
                    <a:pt x="1776730" y="679450"/>
                    <a:pt x="1775460" y="659130"/>
                  </a:cubicBezTo>
                  <a:cubicBezTo>
                    <a:pt x="1772920" y="638810"/>
                    <a:pt x="1788160" y="609600"/>
                    <a:pt x="1802130" y="596900"/>
                  </a:cubicBezTo>
                  <a:cubicBezTo>
                    <a:pt x="1814830" y="584200"/>
                    <a:pt x="1841500" y="572770"/>
                    <a:pt x="1851660" y="580390"/>
                  </a:cubicBezTo>
                  <a:cubicBezTo>
                    <a:pt x="1870710" y="593090"/>
                    <a:pt x="1869440" y="727710"/>
                    <a:pt x="1851660" y="739140"/>
                  </a:cubicBezTo>
                  <a:cubicBezTo>
                    <a:pt x="1841500" y="745490"/>
                    <a:pt x="1814830" y="730250"/>
                    <a:pt x="1803400" y="718820"/>
                  </a:cubicBezTo>
                  <a:cubicBezTo>
                    <a:pt x="1791970" y="707390"/>
                    <a:pt x="1781810" y="687070"/>
                    <a:pt x="1780540" y="670560"/>
                  </a:cubicBezTo>
                  <a:cubicBezTo>
                    <a:pt x="1779270" y="654050"/>
                    <a:pt x="1784350" y="633730"/>
                    <a:pt x="1795780" y="619760"/>
                  </a:cubicBezTo>
                  <a:cubicBezTo>
                    <a:pt x="1808480" y="605790"/>
                    <a:pt x="1858010" y="596900"/>
                    <a:pt x="1858010" y="590550"/>
                  </a:cubicBezTo>
                  <a:cubicBezTo>
                    <a:pt x="1858010" y="588010"/>
                    <a:pt x="1847850" y="585470"/>
                    <a:pt x="1847850" y="584200"/>
                  </a:cubicBezTo>
                  <a:cubicBezTo>
                    <a:pt x="1850390" y="579120"/>
                    <a:pt x="1918970" y="576580"/>
                    <a:pt x="1954530" y="581660"/>
                  </a:cubicBezTo>
                  <a:cubicBezTo>
                    <a:pt x="1992630" y="586740"/>
                    <a:pt x="2038350" y="603250"/>
                    <a:pt x="2071370" y="617220"/>
                  </a:cubicBezTo>
                  <a:cubicBezTo>
                    <a:pt x="2098040" y="628650"/>
                    <a:pt x="2113280" y="646430"/>
                    <a:pt x="2138680" y="656590"/>
                  </a:cubicBezTo>
                  <a:cubicBezTo>
                    <a:pt x="2169160" y="666750"/>
                    <a:pt x="2200910" y="669290"/>
                    <a:pt x="2242820" y="671830"/>
                  </a:cubicBezTo>
                  <a:cubicBezTo>
                    <a:pt x="2307590" y="674370"/>
                    <a:pt x="2424430" y="671830"/>
                    <a:pt x="2489200" y="659130"/>
                  </a:cubicBezTo>
                  <a:cubicBezTo>
                    <a:pt x="2533650" y="651510"/>
                    <a:pt x="2565400" y="646430"/>
                    <a:pt x="2597150" y="623570"/>
                  </a:cubicBezTo>
                  <a:cubicBezTo>
                    <a:pt x="2633980" y="598170"/>
                    <a:pt x="2656840" y="541020"/>
                    <a:pt x="2691130" y="506730"/>
                  </a:cubicBezTo>
                  <a:cubicBezTo>
                    <a:pt x="2725420" y="472440"/>
                    <a:pt x="2766060" y="441960"/>
                    <a:pt x="2804160" y="415290"/>
                  </a:cubicBezTo>
                  <a:cubicBezTo>
                    <a:pt x="2840990" y="389890"/>
                    <a:pt x="2875280" y="358140"/>
                    <a:pt x="2915920" y="349250"/>
                  </a:cubicBezTo>
                  <a:cubicBezTo>
                    <a:pt x="2955290" y="339090"/>
                    <a:pt x="3007360" y="344170"/>
                    <a:pt x="3044190" y="360680"/>
                  </a:cubicBezTo>
                  <a:cubicBezTo>
                    <a:pt x="3078480" y="374650"/>
                    <a:pt x="3101340" y="403860"/>
                    <a:pt x="3131820" y="436880"/>
                  </a:cubicBezTo>
                  <a:cubicBezTo>
                    <a:pt x="3172460" y="480060"/>
                    <a:pt x="3208020" y="532130"/>
                    <a:pt x="3257550" y="601980"/>
                  </a:cubicBezTo>
                  <a:cubicBezTo>
                    <a:pt x="3337560" y="716280"/>
                    <a:pt x="3538220" y="974090"/>
                    <a:pt x="3562350" y="1062990"/>
                  </a:cubicBezTo>
                  <a:cubicBezTo>
                    <a:pt x="3571240" y="1094740"/>
                    <a:pt x="3569970" y="1115060"/>
                    <a:pt x="3559810" y="1132840"/>
                  </a:cubicBezTo>
                  <a:cubicBezTo>
                    <a:pt x="3548380" y="1150620"/>
                    <a:pt x="3519170" y="1167130"/>
                    <a:pt x="3500120" y="1169670"/>
                  </a:cubicBezTo>
                  <a:cubicBezTo>
                    <a:pt x="3482340" y="1172210"/>
                    <a:pt x="3465830" y="1165860"/>
                    <a:pt x="3448050" y="1154430"/>
                  </a:cubicBezTo>
                  <a:cubicBezTo>
                    <a:pt x="3422650" y="1139190"/>
                    <a:pt x="3394710" y="1115060"/>
                    <a:pt x="3366770" y="1074420"/>
                  </a:cubicBezTo>
                  <a:cubicBezTo>
                    <a:pt x="3314700" y="998220"/>
                    <a:pt x="3251200" y="789940"/>
                    <a:pt x="3204210" y="698500"/>
                  </a:cubicBezTo>
                  <a:cubicBezTo>
                    <a:pt x="3176270" y="643890"/>
                    <a:pt x="3145790" y="612140"/>
                    <a:pt x="3128010" y="571500"/>
                  </a:cubicBezTo>
                  <a:cubicBezTo>
                    <a:pt x="3112770" y="539750"/>
                    <a:pt x="3107690" y="511810"/>
                    <a:pt x="3100070" y="481330"/>
                  </a:cubicBezTo>
                  <a:cubicBezTo>
                    <a:pt x="3092450" y="452120"/>
                    <a:pt x="3081020" y="424180"/>
                    <a:pt x="3082290" y="391160"/>
                  </a:cubicBezTo>
                  <a:cubicBezTo>
                    <a:pt x="3084830" y="349250"/>
                    <a:pt x="3094990" y="275590"/>
                    <a:pt x="3126740" y="248920"/>
                  </a:cubicBezTo>
                  <a:cubicBezTo>
                    <a:pt x="3157220" y="222250"/>
                    <a:pt x="3225800" y="217170"/>
                    <a:pt x="3265170" y="228600"/>
                  </a:cubicBezTo>
                  <a:cubicBezTo>
                    <a:pt x="3302000" y="238760"/>
                    <a:pt x="3333750" y="275590"/>
                    <a:pt x="3360420" y="304800"/>
                  </a:cubicBezTo>
                  <a:cubicBezTo>
                    <a:pt x="3385820" y="332740"/>
                    <a:pt x="3394710" y="363220"/>
                    <a:pt x="3423920" y="397510"/>
                  </a:cubicBezTo>
                  <a:cubicBezTo>
                    <a:pt x="3467100" y="448310"/>
                    <a:pt x="3545840" y="524510"/>
                    <a:pt x="3605530" y="572770"/>
                  </a:cubicBezTo>
                  <a:cubicBezTo>
                    <a:pt x="3655060" y="612140"/>
                    <a:pt x="3703320" y="646430"/>
                    <a:pt x="3752850" y="670560"/>
                  </a:cubicBezTo>
                  <a:cubicBezTo>
                    <a:pt x="3793490" y="689610"/>
                    <a:pt x="3849370" y="694690"/>
                    <a:pt x="3876040" y="707390"/>
                  </a:cubicBezTo>
                  <a:cubicBezTo>
                    <a:pt x="3890010" y="715010"/>
                    <a:pt x="3897630" y="718820"/>
                    <a:pt x="3905250" y="730250"/>
                  </a:cubicBezTo>
                  <a:cubicBezTo>
                    <a:pt x="3914140" y="745490"/>
                    <a:pt x="3924300" y="779780"/>
                    <a:pt x="3917950" y="800100"/>
                  </a:cubicBezTo>
                  <a:cubicBezTo>
                    <a:pt x="3911600" y="819150"/>
                    <a:pt x="3893820" y="838200"/>
                    <a:pt x="3867150" y="849630"/>
                  </a:cubicBezTo>
                  <a:cubicBezTo>
                    <a:pt x="3821430" y="872490"/>
                    <a:pt x="3721100" y="857250"/>
                    <a:pt x="3642360" y="873760"/>
                  </a:cubicBezTo>
                  <a:cubicBezTo>
                    <a:pt x="3553460" y="891540"/>
                    <a:pt x="3445510" y="939800"/>
                    <a:pt x="3362960" y="960120"/>
                  </a:cubicBezTo>
                  <a:cubicBezTo>
                    <a:pt x="3298190" y="975360"/>
                    <a:pt x="3237230" y="986790"/>
                    <a:pt x="3186430" y="989330"/>
                  </a:cubicBezTo>
                  <a:cubicBezTo>
                    <a:pt x="3148330" y="991870"/>
                    <a:pt x="3119120" y="991870"/>
                    <a:pt x="3086100" y="986790"/>
                  </a:cubicBezTo>
                  <a:cubicBezTo>
                    <a:pt x="3051810" y="981710"/>
                    <a:pt x="3021330" y="980440"/>
                    <a:pt x="2985770" y="961390"/>
                  </a:cubicBezTo>
                  <a:cubicBezTo>
                    <a:pt x="2932430" y="933450"/>
                    <a:pt x="2853690" y="853440"/>
                    <a:pt x="2807970" y="807720"/>
                  </a:cubicBezTo>
                  <a:cubicBezTo>
                    <a:pt x="2777490" y="777240"/>
                    <a:pt x="2758440" y="722630"/>
                    <a:pt x="2735580" y="722630"/>
                  </a:cubicBezTo>
                  <a:cubicBezTo>
                    <a:pt x="2713990" y="721360"/>
                    <a:pt x="2696210" y="769620"/>
                    <a:pt x="2673350" y="787400"/>
                  </a:cubicBezTo>
                  <a:cubicBezTo>
                    <a:pt x="2653030" y="803910"/>
                    <a:pt x="2628900" y="820420"/>
                    <a:pt x="2606040" y="826770"/>
                  </a:cubicBezTo>
                  <a:cubicBezTo>
                    <a:pt x="2586990" y="833120"/>
                    <a:pt x="2566670" y="836930"/>
                    <a:pt x="2548890" y="830580"/>
                  </a:cubicBezTo>
                  <a:cubicBezTo>
                    <a:pt x="2529840" y="822960"/>
                    <a:pt x="2503170" y="798830"/>
                    <a:pt x="2495550" y="778510"/>
                  </a:cubicBezTo>
                  <a:cubicBezTo>
                    <a:pt x="2489200" y="756920"/>
                    <a:pt x="2491740" y="727710"/>
                    <a:pt x="2509520" y="703580"/>
                  </a:cubicBezTo>
                  <a:cubicBezTo>
                    <a:pt x="2538730" y="662940"/>
                    <a:pt x="2649220" y="603250"/>
                    <a:pt x="2716530" y="593090"/>
                  </a:cubicBezTo>
                  <a:cubicBezTo>
                    <a:pt x="2772410" y="584200"/>
                    <a:pt x="2833370" y="591820"/>
                    <a:pt x="2877820" y="621030"/>
                  </a:cubicBezTo>
                  <a:cubicBezTo>
                    <a:pt x="2928620" y="654050"/>
                    <a:pt x="3004820" y="781050"/>
                    <a:pt x="2994660" y="791210"/>
                  </a:cubicBezTo>
                  <a:cubicBezTo>
                    <a:pt x="2985770" y="801370"/>
                    <a:pt x="2904490" y="736600"/>
                    <a:pt x="2844800" y="709930"/>
                  </a:cubicBezTo>
                  <a:cubicBezTo>
                    <a:pt x="2766060" y="674370"/>
                    <a:pt x="2636520" y="643890"/>
                    <a:pt x="2559050" y="605790"/>
                  </a:cubicBezTo>
                  <a:cubicBezTo>
                    <a:pt x="2501900" y="577850"/>
                    <a:pt x="2461260" y="551180"/>
                    <a:pt x="2418080" y="515620"/>
                  </a:cubicBezTo>
                  <a:cubicBezTo>
                    <a:pt x="2371090" y="476250"/>
                    <a:pt x="2296160" y="416560"/>
                    <a:pt x="2288540" y="379730"/>
                  </a:cubicBezTo>
                  <a:cubicBezTo>
                    <a:pt x="2283460" y="359410"/>
                    <a:pt x="2294890" y="340360"/>
                    <a:pt x="2307590" y="326390"/>
                  </a:cubicBezTo>
                  <a:cubicBezTo>
                    <a:pt x="2322830" y="312420"/>
                    <a:pt x="2355850" y="298450"/>
                    <a:pt x="2376170" y="299720"/>
                  </a:cubicBezTo>
                  <a:cubicBezTo>
                    <a:pt x="2395220" y="300990"/>
                    <a:pt x="2415540" y="314960"/>
                    <a:pt x="2426970" y="326390"/>
                  </a:cubicBezTo>
                  <a:cubicBezTo>
                    <a:pt x="2435860" y="335280"/>
                    <a:pt x="2440940" y="341630"/>
                    <a:pt x="2444750" y="359410"/>
                  </a:cubicBezTo>
                  <a:cubicBezTo>
                    <a:pt x="2456180" y="405130"/>
                    <a:pt x="2423160" y="565150"/>
                    <a:pt x="2449830" y="623570"/>
                  </a:cubicBezTo>
                  <a:cubicBezTo>
                    <a:pt x="2466340" y="661670"/>
                    <a:pt x="2500630" y="690880"/>
                    <a:pt x="2531110" y="701040"/>
                  </a:cubicBezTo>
                  <a:cubicBezTo>
                    <a:pt x="2557780" y="708660"/>
                    <a:pt x="2592070" y="685800"/>
                    <a:pt x="2616200" y="688340"/>
                  </a:cubicBezTo>
                  <a:cubicBezTo>
                    <a:pt x="2635250" y="690880"/>
                    <a:pt x="2653030" y="697230"/>
                    <a:pt x="2665730" y="707390"/>
                  </a:cubicBezTo>
                  <a:cubicBezTo>
                    <a:pt x="2677160" y="718820"/>
                    <a:pt x="2688590" y="737870"/>
                    <a:pt x="2688590" y="754380"/>
                  </a:cubicBezTo>
                  <a:cubicBezTo>
                    <a:pt x="2689860" y="773430"/>
                    <a:pt x="2677160" y="805180"/>
                    <a:pt x="2663190" y="817880"/>
                  </a:cubicBezTo>
                  <a:cubicBezTo>
                    <a:pt x="2651760" y="830580"/>
                    <a:pt x="2628900" y="838200"/>
                    <a:pt x="2614930" y="835660"/>
                  </a:cubicBezTo>
                  <a:cubicBezTo>
                    <a:pt x="2600960" y="834390"/>
                    <a:pt x="2599690" y="816610"/>
                    <a:pt x="2580640" y="810260"/>
                  </a:cubicBezTo>
                  <a:cubicBezTo>
                    <a:pt x="2528570" y="791210"/>
                    <a:pt x="2348230" y="808990"/>
                    <a:pt x="2249170" y="802640"/>
                  </a:cubicBezTo>
                  <a:cubicBezTo>
                    <a:pt x="2167890" y="796290"/>
                    <a:pt x="2072640" y="797560"/>
                    <a:pt x="2026920" y="777240"/>
                  </a:cubicBezTo>
                  <a:cubicBezTo>
                    <a:pt x="2001520" y="765810"/>
                    <a:pt x="1983740" y="749300"/>
                    <a:pt x="1977390" y="731520"/>
                  </a:cubicBezTo>
                  <a:cubicBezTo>
                    <a:pt x="1971040" y="712470"/>
                    <a:pt x="1976120" y="680720"/>
                    <a:pt x="1986280" y="664210"/>
                  </a:cubicBezTo>
                  <a:cubicBezTo>
                    <a:pt x="1996440" y="650240"/>
                    <a:pt x="2006600" y="646430"/>
                    <a:pt x="2029460" y="636270"/>
                  </a:cubicBezTo>
                  <a:cubicBezTo>
                    <a:pt x="2098040" y="604520"/>
                    <a:pt x="2364740" y="524510"/>
                    <a:pt x="2465070" y="505460"/>
                  </a:cubicBezTo>
                  <a:cubicBezTo>
                    <a:pt x="2517140" y="495300"/>
                    <a:pt x="2536190" y="502920"/>
                    <a:pt x="2586990" y="494030"/>
                  </a:cubicBezTo>
                  <a:cubicBezTo>
                    <a:pt x="2669540" y="480060"/>
                    <a:pt x="2792730" y="429260"/>
                    <a:pt x="2918460" y="414020"/>
                  </a:cubicBezTo>
                  <a:cubicBezTo>
                    <a:pt x="3075940" y="394970"/>
                    <a:pt x="3323590" y="424180"/>
                    <a:pt x="3463290" y="411480"/>
                  </a:cubicBezTo>
                  <a:cubicBezTo>
                    <a:pt x="3550920" y="403860"/>
                    <a:pt x="3606800" y="392430"/>
                    <a:pt x="3675380" y="374650"/>
                  </a:cubicBezTo>
                  <a:cubicBezTo>
                    <a:pt x="3743960" y="356870"/>
                    <a:pt x="3792220" y="337820"/>
                    <a:pt x="3872230" y="307340"/>
                  </a:cubicBezTo>
                  <a:cubicBezTo>
                    <a:pt x="4003040" y="256540"/>
                    <a:pt x="4259580" y="151130"/>
                    <a:pt x="4376420" y="91440"/>
                  </a:cubicBezTo>
                  <a:cubicBezTo>
                    <a:pt x="4439920" y="58420"/>
                    <a:pt x="4489450" y="8890"/>
                    <a:pt x="4521200" y="2540"/>
                  </a:cubicBezTo>
                  <a:cubicBezTo>
                    <a:pt x="4533900" y="0"/>
                    <a:pt x="4542790" y="3810"/>
                    <a:pt x="4551680" y="8890"/>
                  </a:cubicBezTo>
                  <a:cubicBezTo>
                    <a:pt x="4564380" y="15240"/>
                    <a:pt x="4579620" y="27940"/>
                    <a:pt x="4585970" y="41910"/>
                  </a:cubicBezTo>
                  <a:cubicBezTo>
                    <a:pt x="4591050" y="54610"/>
                    <a:pt x="4592320" y="74930"/>
                    <a:pt x="4588510" y="87630"/>
                  </a:cubicBezTo>
                  <a:cubicBezTo>
                    <a:pt x="4585970" y="99060"/>
                    <a:pt x="4583430" y="105410"/>
                    <a:pt x="4572000" y="115570"/>
                  </a:cubicBezTo>
                  <a:cubicBezTo>
                    <a:pt x="4541520" y="143510"/>
                    <a:pt x="4417060" y="181610"/>
                    <a:pt x="4349750" y="220980"/>
                  </a:cubicBezTo>
                  <a:cubicBezTo>
                    <a:pt x="4287520" y="256540"/>
                    <a:pt x="4230370" y="314960"/>
                    <a:pt x="4182110" y="337820"/>
                  </a:cubicBezTo>
                  <a:cubicBezTo>
                    <a:pt x="4150360" y="353060"/>
                    <a:pt x="4124960" y="351790"/>
                    <a:pt x="4099560" y="364490"/>
                  </a:cubicBezTo>
                  <a:cubicBezTo>
                    <a:pt x="4075430" y="375920"/>
                    <a:pt x="4065270" y="391160"/>
                    <a:pt x="4033520" y="407670"/>
                  </a:cubicBezTo>
                  <a:cubicBezTo>
                    <a:pt x="3961130" y="447040"/>
                    <a:pt x="3790950" y="518160"/>
                    <a:pt x="3665220" y="565150"/>
                  </a:cubicBezTo>
                  <a:cubicBezTo>
                    <a:pt x="3538220" y="613410"/>
                    <a:pt x="3413760" y="647700"/>
                    <a:pt x="3272790" y="692150"/>
                  </a:cubicBezTo>
                  <a:cubicBezTo>
                    <a:pt x="3108960" y="742950"/>
                    <a:pt x="2901950" y="815340"/>
                    <a:pt x="2741930" y="855980"/>
                  </a:cubicBezTo>
                  <a:cubicBezTo>
                    <a:pt x="2612390" y="890270"/>
                    <a:pt x="2500630" y="910590"/>
                    <a:pt x="2386330" y="929640"/>
                  </a:cubicBezTo>
                  <a:cubicBezTo>
                    <a:pt x="2280920" y="947420"/>
                    <a:pt x="2174240" y="962660"/>
                    <a:pt x="2081530" y="969010"/>
                  </a:cubicBezTo>
                  <a:cubicBezTo>
                    <a:pt x="2005330" y="972820"/>
                    <a:pt x="1959610" y="974090"/>
                    <a:pt x="1868170" y="966470"/>
                  </a:cubicBezTo>
                  <a:cubicBezTo>
                    <a:pt x="1703070" y="955040"/>
                    <a:pt x="1369060" y="886460"/>
                    <a:pt x="1174750" y="866140"/>
                  </a:cubicBezTo>
                  <a:cubicBezTo>
                    <a:pt x="1035050" y="852170"/>
                    <a:pt x="938530" y="847090"/>
                    <a:pt x="812800" y="842010"/>
                  </a:cubicBezTo>
                  <a:cubicBezTo>
                    <a:pt x="680720" y="836930"/>
                    <a:pt x="516890" y="848360"/>
                    <a:pt x="400050" y="835660"/>
                  </a:cubicBezTo>
                  <a:cubicBezTo>
                    <a:pt x="312420" y="826770"/>
                    <a:pt x="172720" y="798830"/>
                    <a:pt x="172720" y="791210"/>
                  </a:cubicBezTo>
                  <a:cubicBezTo>
                    <a:pt x="173990" y="783590"/>
                    <a:pt x="295910" y="792480"/>
                    <a:pt x="339090" y="784860"/>
                  </a:cubicBezTo>
                  <a:cubicBezTo>
                    <a:pt x="368300" y="778510"/>
                    <a:pt x="379730" y="765810"/>
                    <a:pt x="410210" y="756920"/>
                  </a:cubicBezTo>
                  <a:cubicBezTo>
                    <a:pt x="461010" y="744220"/>
                    <a:pt x="533400" y="732790"/>
                    <a:pt x="613410" y="726440"/>
                  </a:cubicBezTo>
                  <a:cubicBezTo>
                    <a:pt x="730250" y="716280"/>
                    <a:pt x="948690" y="734060"/>
                    <a:pt x="1045210" y="721360"/>
                  </a:cubicBezTo>
                  <a:cubicBezTo>
                    <a:pt x="1093470" y="715010"/>
                    <a:pt x="1094740" y="699770"/>
                    <a:pt x="1154430" y="692150"/>
                  </a:cubicBezTo>
                  <a:cubicBezTo>
                    <a:pt x="1402080" y="660400"/>
                    <a:pt x="2827020" y="740410"/>
                    <a:pt x="3075940" y="689610"/>
                  </a:cubicBezTo>
                  <a:cubicBezTo>
                    <a:pt x="3139440" y="676910"/>
                    <a:pt x="3141980" y="652780"/>
                    <a:pt x="3190240" y="641350"/>
                  </a:cubicBezTo>
                  <a:cubicBezTo>
                    <a:pt x="3260090" y="624840"/>
                    <a:pt x="3394710" y="631190"/>
                    <a:pt x="3463290" y="622300"/>
                  </a:cubicBezTo>
                  <a:cubicBezTo>
                    <a:pt x="3506470" y="615950"/>
                    <a:pt x="3533140" y="603250"/>
                    <a:pt x="3567430" y="600710"/>
                  </a:cubicBezTo>
                  <a:cubicBezTo>
                    <a:pt x="3599180" y="598170"/>
                    <a:pt x="3636010" y="593090"/>
                    <a:pt x="3661410" y="603250"/>
                  </a:cubicBezTo>
                  <a:cubicBezTo>
                    <a:pt x="3684270" y="610870"/>
                    <a:pt x="3708400" y="631190"/>
                    <a:pt x="3716020" y="650240"/>
                  </a:cubicBezTo>
                  <a:cubicBezTo>
                    <a:pt x="3723640" y="670560"/>
                    <a:pt x="3719830" y="704850"/>
                    <a:pt x="3707130" y="722630"/>
                  </a:cubicBezTo>
                  <a:cubicBezTo>
                    <a:pt x="3695700" y="740410"/>
                    <a:pt x="3643630" y="755650"/>
                    <a:pt x="3643630" y="755650"/>
                  </a:cubicBezTo>
                </a:path>
              </a:pathLst>
            </a:custGeom>
            <a:solidFill>
              <a:srgbClr val="FFFFFF"/>
            </a:solidFill>
            <a:ln cap="sq">
              <a:noFill/>
              <a:prstDash val="solid"/>
              <a:miter/>
            </a:ln>
          </p:spPr>
        </p:sp>
      </p:grpSp>
      <p:sp>
        <p:nvSpPr>
          <p:cNvPr name="AutoShape 32" id="32"/>
          <p:cNvSpPr/>
          <p:nvPr/>
        </p:nvSpPr>
        <p:spPr>
          <a:xfrm>
            <a:off x="14076599" y="7085930"/>
            <a:ext cx="3965990" cy="0"/>
          </a:xfrm>
          <a:prstGeom prst="line">
            <a:avLst/>
          </a:prstGeom>
          <a:ln cap="flat" w="28575">
            <a:solidFill>
              <a:srgbClr val="8CA9AD"/>
            </a:solidFill>
            <a:prstDash val="solid"/>
            <a:headEnd type="none" len="sm" w="sm"/>
            <a:tailEnd type="none" len="sm" w="sm"/>
          </a:ln>
        </p:spPr>
      </p:sp>
      <p:sp>
        <p:nvSpPr>
          <p:cNvPr name="AutoShape 33" id="33"/>
          <p:cNvSpPr/>
          <p:nvPr/>
        </p:nvSpPr>
        <p:spPr>
          <a:xfrm>
            <a:off x="9140666" y="7126605"/>
            <a:ext cx="22384" cy="2671461"/>
          </a:xfrm>
          <a:prstGeom prst="line">
            <a:avLst/>
          </a:prstGeom>
          <a:ln cap="flat" w="38100">
            <a:solidFill>
              <a:srgbClr val="8CA9AD"/>
            </a:solidFill>
            <a:prstDash val="solid"/>
            <a:headEnd type="none" len="sm" w="sm"/>
            <a:tailEnd type="none" len="sm" w="sm"/>
          </a:ln>
        </p:spPr>
      </p:sp>
      <p:sp>
        <p:nvSpPr>
          <p:cNvPr name="AutoShape 34" id="34"/>
          <p:cNvSpPr/>
          <p:nvPr/>
        </p:nvSpPr>
        <p:spPr>
          <a:xfrm flipH="true">
            <a:off x="13659375" y="7069455"/>
            <a:ext cx="19050" cy="2491206"/>
          </a:xfrm>
          <a:prstGeom prst="line">
            <a:avLst/>
          </a:prstGeom>
          <a:ln cap="flat" w="38100">
            <a:solidFill>
              <a:srgbClr val="8CA9AD"/>
            </a:solidFill>
            <a:prstDash val="solid"/>
            <a:headEnd type="none" len="sm" w="sm"/>
            <a:tailEnd type="none" len="sm" w="sm"/>
          </a:ln>
        </p:spPr>
      </p:sp>
      <p:sp>
        <p:nvSpPr>
          <p:cNvPr name="AutoShape 35" id="35"/>
          <p:cNvSpPr/>
          <p:nvPr/>
        </p:nvSpPr>
        <p:spPr>
          <a:xfrm>
            <a:off x="18079402" y="7085930"/>
            <a:ext cx="0" cy="1207821"/>
          </a:xfrm>
          <a:prstGeom prst="line">
            <a:avLst/>
          </a:prstGeom>
          <a:ln cap="flat" w="9525">
            <a:solidFill>
              <a:srgbClr val="8CA9AD"/>
            </a:solidFill>
            <a:prstDash val="solid"/>
            <a:headEnd type="none" len="sm" w="sm"/>
            <a:tailEnd type="none" len="sm" w="sm"/>
          </a:ln>
        </p:spPr>
      </p:sp>
      <p:grpSp>
        <p:nvGrpSpPr>
          <p:cNvPr name="Group 36" id="36"/>
          <p:cNvGrpSpPr/>
          <p:nvPr/>
        </p:nvGrpSpPr>
        <p:grpSpPr>
          <a:xfrm rot="0">
            <a:off x="8721090" y="6643688"/>
            <a:ext cx="951548" cy="449580"/>
            <a:chOff x="0" y="0"/>
            <a:chExt cx="1268730" cy="599440"/>
          </a:xfrm>
        </p:grpSpPr>
        <p:sp>
          <p:nvSpPr>
            <p:cNvPr name="Freeform 37" id="37"/>
            <p:cNvSpPr/>
            <p:nvPr/>
          </p:nvSpPr>
          <p:spPr>
            <a:xfrm flipH="false" flipV="false" rot="0">
              <a:off x="44450" y="44450"/>
              <a:ext cx="1184910" cy="506730"/>
            </a:xfrm>
            <a:custGeom>
              <a:avLst/>
              <a:gdLst/>
              <a:ahLst/>
              <a:cxnLst/>
              <a:rect r="r" b="b" t="t" l="l"/>
              <a:pathLst>
                <a:path h="506730" w="1184910">
                  <a:moveTo>
                    <a:pt x="814070" y="267970"/>
                  </a:moveTo>
                  <a:cubicBezTo>
                    <a:pt x="689610" y="271780"/>
                    <a:pt x="615950" y="299720"/>
                    <a:pt x="547370" y="300990"/>
                  </a:cubicBezTo>
                  <a:cubicBezTo>
                    <a:pt x="469900" y="303530"/>
                    <a:pt x="374650" y="276860"/>
                    <a:pt x="298450" y="273050"/>
                  </a:cubicBezTo>
                  <a:cubicBezTo>
                    <a:pt x="234950" y="269240"/>
                    <a:pt x="166370" y="280670"/>
                    <a:pt x="120650" y="271780"/>
                  </a:cubicBezTo>
                  <a:cubicBezTo>
                    <a:pt x="90170" y="264160"/>
                    <a:pt x="63500" y="260350"/>
                    <a:pt x="45720" y="238760"/>
                  </a:cubicBezTo>
                  <a:cubicBezTo>
                    <a:pt x="22860" y="212090"/>
                    <a:pt x="0" y="138430"/>
                    <a:pt x="12700" y="106680"/>
                  </a:cubicBezTo>
                  <a:cubicBezTo>
                    <a:pt x="25400" y="77470"/>
                    <a:pt x="76200" y="53340"/>
                    <a:pt x="107950" y="48260"/>
                  </a:cubicBezTo>
                  <a:cubicBezTo>
                    <a:pt x="134620" y="44450"/>
                    <a:pt x="148590" y="64770"/>
                    <a:pt x="187960" y="69850"/>
                  </a:cubicBezTo>
                  <a:cubicBezTo>
                    <a:pt x="287020" y="82550"/>
                    <a:pt x="582930" y="91440"/>
                    <a:pt x="721360" y="73660"/>
                  </a:cubicBezTo>
                  <a:cubicBezTo>
                    <a:pt x="812800" y="63500"/>
                    <a:pt x="886460" y="26670"/>
                    <a:pt x="946150" y="16510"/>
                  </a:cubicBezTo>
                  <a:cubicBezTo>
                    <a:pt x="985520" y="10160"/>
                    <a:pt x="1009650" y="5080"/>
                    <a:pt x="1042670" y="10160"/>
                  </a:cubicBezTo>
                  <a:cubicBezTo>
                    <a:pt x="1080770" y="16510"/>
                    <a:pt x="1141730" y="30480"/>
                    <a:pt x="1163320" y="60960"/>
                  </a:cubicBezTo>
                  <a:cubicBezTo>
                    <a:pt x="1184910" y="92710"/>
                    <a:pt x="1172210" y="196850"/>
                    <a:pt x="1173480" y="196850"/>
                  </a:cubicBezTo>
                  <a:cubicBezTo>
                    <a:pt x="1173480" y="196850"/>
                    <a:pt x="1173480" y="172720"/>
                    <a:pt x="1172210" y="172720"/>
                  </a:cubicBezTo>
                  <a:cubicBezTo>
                    <a:pt x="1169670" y="172720"/>
                    <a:pt x="1167130" y="214630"/>
                    <a:pt x="1155700" y="229870"/>
                  </a:cubicBezTo>
                  <a:cubicBezTo>
                    <a:pt x="1145540" y="245110"/>
                    <a:pt x="1122680" y="257810"/>
                    <a:pt x="1106170" y="261620"/>
                  </a:cubicBezTo>
                  <a:cubicBezTo>
                    <a:pt x="1092200" y="265430"/>
                    <a:pt x="1078230" y="264160"/>
                    <a:pt x="1066800" y="261620"/>
                  </a:cubicBezTo>
                  <a:cubicBezTo>
                    <a:pt x="1054100" y="257810"/>
                    <a:pt x="1041400" y="251460"/>
                    <a:pt x="1031240" y="241300"/>
                  </a:cubicBezTo>
                  <a:cubicBezTo>
                    <a:pt x="1019810" y="228600"/>
                    <a:pt x="1023620" y="199390"/>
                    <a:pt x="1004570" y="187960"/>
                  </a:cubicBezTo>
                  <a:cubicBezTo>
                    <a:pt x="971550" y="165100"/>
                    <a:pt x="872490" y="170180"/>
                    <a:pt x="803910" y="176530"/>
                  </a:cubicBezTo>
                  <a:cubicBezTo>
                    <a:pt x="726440" y="184150"/>
                    <a:pt x="628650" y="229870"/>
                    <a:pt x="565150" y="238760"/>
                  </a:cubicBezTo>
                  <a:cubicBezTo>
                    <a:pt x="523240" y="243840"/>
                    <a:pt x="496570" y="236220"/>
                    <a:pt x="459740" y="240030"/>
                  </a:cubicBezTo>
                  <a:cubicBezTo>
                    <a:pt x="419100" y="243840"/>
                    <a:pt x="382270" y="260350"/>
                    <a:pt x="332740" y="265430"/>
                  </a:cubicBezTo>
                  <a:cubicBezTo>
                    <a:pt x="261620" y="273050"/>
                    <a:pt x="123190" y="289560"/>
                    <a:pt x="69850" y="270510"/>
                  </a:cubicBezTo>
                  <a:cubicBezTo>
                    <a:pt x="40640" y="259080"/>
                    <a:pt x="21590" y="237490"/>
                    <a:pt x="11430" y="219710"/>
                  </a:cubicBezTo>
                  <a:cubicBezTo>
                    <a:pt x="5080" y="207010"/>
                    <a:pt x="5080" y="194310"/>
                    <a:pt x="6350" y="180340"/>
                  </a:cubicBezTo>
                  <a:cubicBezTo>
                    <a:pt x="10160" y="163830"/>
                    <a:pt x="20320" y="139700"/>
                    <a:pt x="34290" y="128270"/>
                  </a:cubicBezTo>
                  <a:cubicBezTo>
                    <a:pt x="46990" y="115570"/>
                    <a:pt x="68580" y="105410"/>
                    <a:pt x="88900" y="106680"/>
                  </a:cubicBezTo>
                  <a:cubicBezTo>
                    <a:pt x="115570" y="109220"/>
                    <a:pt x="148590" y="154940"/>
                    <a:pt x="181610" y="161290"/>
                  </a:cubicBezTo>
                  <a:cubicBezTo>
                    <a:pt x="215900" y="166370"/>
                    <a:pt x="247650" y="143510"/>
                    <a:pt x="289560" y="138430"/>
                  </a:cubicBezTo>
                  <a:cubicBezTo>
                    <a:pt x="345440" y="133350"/>
                    <a:pt x="422910" y="144780"/>
                    <a:pt x="491490" y="139700"/>
                  </a:cubicBezTo>
                  <a:cubicBezTo>
                    <a:pt x="565150" y="134620"/>
                    <a:pt x="655320" y="102870"/>
                    <a:pt x="718820" y="106680"/>
                  </a:cubicBezTo>
                  <a:cubicBezTo>
                    <a:pt x="764540" y="110490"/>
                    <a:pt x="803910" y="113030"/>
                    <a:pt x="835660" y="140970"/>
                  </a:cubicBezTo>
                  <a:cubicBezTo>
                    <a:pt x="876300" y="177800"/>
                    <a:pt x="932180" y="303530"/>
                    <a:pt x="918210" y="337820"/>
                  </a:cubicBezTo>
                  <a:cubicBezTo>
                    <a:pt x="909320" y="359410"/>
                    <a:pt x="876300" y="361950"/>
                    <a:pt x="844550" y="369570"/>
                  </a:cubicBezTo>
                  <a:cubicBezTo>
                    <a:pt x="796290" y="379730"/>
                    <a:pt x="703580" y="383540"/>
                    <a:pt x="647700" y="373380"/>
                  </a:cubicBezTo>
                  <a:cubicBezTo>
                    <a:pt x="604520" y="364490"/>
                    <a:pt x="572770" y="331470"/>
                    <a:pt x="537210" y="327660"/>
                  </a:cubicBezTo>
                  <a:cubicBezTo>
                    <a:pt x="506730" y="323850"/>
                    <a:pt x="461010" y="353060"/>
                    <a:pt x="449580" y="340360"/>
                  </a:cubicBezTo>
                  <a:cubicBezTo>
                    <a:pt x="438150" y="327660"/>
                    <a:pt x="452120" y="255270"/>
                    <a:pt x="469900" y="247650"/>
                  </a:cubicBezTo>
                  <a:cubicBezTo>
                    <a:pt x="492760" y="238760"/>
                    <a:pt x="566420" y="294640"/>
                    <a:pt x="588010" y="325120"/>
                  </a:cubicBezTo>
                  <a:cubicBezTo>
                    <a:pt x="603250" y="347980"/>
                    <a:pt x="603250" y="379730"/>
                    <a:pt x="604520" y="402590"/>
                  </a:cubicBezTo>
                  <a:cubicBezTo>
                    <a:pt x="604520" y="422910"/>
                    <a:pt x="605790" y="440690"/>
                    <a:pt x="596900" y="457200"/>
                  </a:cubicBezTo>
                  <a:cubicBezTo>
                    <a:pt x="584200" y="476250"/>
                    <a:pt x="553720" y="500380"/>
                    <a:pt x="530860" y="502920"/>
                  </a:cubicBezTo>
                  <a:cubicBezTo>
                    <a:pt x="508000" y="506730"/>
                    <a:pt x="471170" y="491490"/>
                    <a:pt x="455930" y="474980"/>
                  </a:cubicBezTo>
                  <a:cubicBezTo>
                    <a:pt x="441960" y="462280"/>
                    <a:pt x="435610" y="441960"/>
                    <a:pt x="434340" y="425450"/>
                  </a:cubicBezTo>
                  <a:cubicBezTo>
                    <a:pt x="433070" y="407670"/>
                    <a:pt x="436880" y="386080"/>
                    <a:pt x="447040" y="372110"/>
                  </a:cubicBezTo>
                  <a:cubicBezTo>
                    <a:pt x="461010" y="354330"/>
                    <a:pt x="494030" y="334010"/>
                    <a:pt x="518160" y="332740"/>
                  </a:cubicBezTo>
                  <a:cubicBezTo>
                    <a:pt x="541020" y="332740"/>
                    <a:pt x="575310" y="351790"/>
                    <a:pt x="589280" y="368300"/>
                  </a:cubicBezTo>
                  <a:cubicBezTo>
                    <a:pt x="600710" y="383540"/>
                    <a:pt x="605790" y="403860"/>
                    <a:pt x="605790" y="421640"/>
                  </a:cubicBezTo>
                  <a:cubicBezTo>
                    <a:pt x="604520" y="438150"/>
                    <a:pt x="596900" y="459740"/>
                    <a:pt x="586740" y="472440"/>
                  </a:cubicBezTo>
                  <a:cubicBezTo>
                    <a:pt x="575310" y="486410"/>
                    <a:pt x="556260" y="497840"/>
                    <a:pt x="539750" y="501650"/>
                  </a:cubicBezTo>
                  <a:cubicBezTo>
                    <a:pt x="523240" y="505460"/>
                    <a:pt x="501650" y="504190"/>
                    <a:pt x="485140" y="496570"/>
                  </a:cubicBezTo>
                  <a:cubicBezTo>
                    <a:pt x="469900" y="490220"/>
                    <a:pt x="453390" y="476250"/>
                    <a:pt x="444500" y="461010"/>
                  </a:cubicBezTo>
                  <a:cubicBezTo>
                    <a:pt x="435610" y="443230"/>
                    <a:pt x="445770" y="411480"/>
                    <a:pt x="433070" y="394970"/>
                  </a:cubicBezTo>
                  <a:cubicBezTo>
                    <a:pt x="419100" y="374650"/>
                    <a:pt x="372110" y="374650"/>
                    <a:pt x="354330" y="353060"/>
                  </a:cubicBezTo>
                  <a:cubicBezTo>
                    <a:pt x="337820" y="332740"/>
                    <a:pt x="320040" y="297180"/>
                    <a:pt x="327660" y="270510"/>
                  </a:cubicBezTo>
                  <a:cubicBezTo>
                    <a:pt x="337820" y="234950"/>
                    <a:pt x="410210" y="184150"/>
                    <a:pt x="452120" y="170180"/>
                  </a:cubicBezTo>
                  <a:cubicBezTo>
                    <a:pt x="485140" y="158750"/>
                    <a:pt x="519430" y="167640"/>
                    <a:pt x="551180" y="172720"/>
                  </a:cubicBezTo>
                  <a:cubicBezTo>
                    <a:pt x="584200" y="177800"/>
                    <a:pt x="610870" y="196850"/>
                    <a:pt x="647700" y="201930"/>
                  </a:cubicBezTo>
                  <a:cubicBezTo>
                    <a:pt x="697230" y="210820"/>
                    <a:pt x="796290" y="179070"/>
                    <a:pt x="822960" y="205740"/>
                  </a:cubicBezTo>
                  <a:cubicBezTo>
                    <a:pt x="843280" y="227330"/>
                    <a:pt x="838200" y="312420"/>
                    <a:pt x="822960" y="321310"/>
                  </a:cubicBezTo>
                  <a:cubicBezTo>
                    <a:pt x="810260" y="327660"/>
                    <a:pt x="778510" y="279400"/>
                    <a:pt x="751840" y="271780"/>
                  </a:cubicBezTo>
                  <a:cubicBezTo>
                    <a:pt x="723900" y="264160"/>
                    <a:pt x="688340" y="273050"/>
                    <a:pt x="657860" y="278130"/>
                  </a:cubicBezTo>
                  <a:cubicBezTo>
                    <a:pt x="626110" y="283210"/>
                    <a:pt x="608330" y="298450"/>
                    <a:pt x="565150" y="303530"/>
                  </a:cubicBezTo>
                  <a:cubicBezTo>
                    <a:pt x="478790" y="316230"/>
                    <a:pt x="252730" y="318770"/>
                    <a:pt x="161290" y="302260"/>
                  </a:cubicBezTo>
                  <a:cubicBezTo>
                    <a:pt x="111760" y="294640"/>
                    <a:pt x="77470" y="283210"/>
                    <a:pt x="50800" y="262890"/>
                  </a:cubicBezTo>
                  <a:cubicBezTo>
                    <a:pt x="29210" y="246380"/>
                    <a:pt x="11430" y="220980"/>
                    <a:pt x="7620" y="199390"/>
                  </a:cubicBezTo>
                  <a:cubicBezTo>
                    <a:pt x="3810" y="181610"/>
                    <a:pt x="10160" y="157480"/>
                    <a:pt x="20320" y="143510"/>
                  </a:cubicBezTo>
                  <a:cubicBezTo>
                    <a:pt x="30480" y="128270"/>
                    <a:pt x="44450" y="118110"/>
                    <a:pt x="68580" y="109220"/>
                  </a:cubicBezTo>
                  <a:cubicBezTo>
                    <a:pt x="125730" y="90170"/>
                    <a:pt x="279400" y="109220"/>
                    <a:pt x="381000" y="99060"/>
                  </a:cubicBezTo>
                  <a:cubicBezTo>
                    <a:pt x="480060" y="90170"/>
                    <a:pt x="600710" y="71120"/>
                    <a:pt x="671830" y="50800"/>
                  </a:cubicBezTo>
                  <a:cubicBezTo>
                    <a:pt x="715010" y="38100"/>
                    <a:pt x="737870" y="13970"/>
                    <a:pt x="773430" y="6350"/>
                  </a:cubicBezTo>
                  <a:cubicBezTo>
                    <a:pt x="807720" y="0"/>
                    <a:pt x="845820" y="5080"/>
                    <a:pt x="881380" y="10160"/>
                  </a:cubicBezTo>
                  <a:cubicBezTo>
                    <a:pt x="915670" y="15240"/>
                    <a:pt x="952500" y="25400"/>
                    <a:pt x="982980" y="38100"/>
                  </a:cubicBezTo>
                  <a:cubicBezTo>
                    <a:pt x="1009650" y="49530"/>
                    <a:pt x="1028700" y="60960"/>
                    <a:pt x="1054100" y="78740"/>
                  </a:cubicBezTo>
                  <a:cubicBezTo>
                    <a:pt x="1089660" y="102870"/>
                    <a:pt x="1162050" y="142240"/>
                    <a:pt x="1172210" y="172720"/>
                  </a:cubicBezTo>
                  <a:cubicBezTo>
                    <a:pt x="1178560" y="191770"/>
                    <a:pt x="1167130" y="214630"/>
                    <a:pt x="1155700" y="229870"/>
                  </a:cubicBezTo>
                  <a:cubicBezTo>
                    <a:pt x="1145540" y="245110"/>
                    <a:pt x="1122680" y="257810"/>
                    <a:pt x="1106170" y="261620"/>
                  </a:cubicBezTo>
                  <a:cubicBezTo>
                    <a:pt x="1092200" y="265430"/>
                    <a:pt x="1078230" y="264160"/>
                    <a:pt x="1066800" y="261620"/>
                  </a:cubicBezTo>
                  <a:cubicBezTo>
                    <a:pt x="1054100" y="257810"/>
                    <a:pt x="1040130" y="250190"/>
                    <a:pt x="1031240" y="241300"/>
                  </a:cubicBezTo>
                  <a:cubicBezTo>
                    <a:pt x="1022350" y="232410"/>
                    <a:pt x="1012190" y="218440"/>
                    <a:pt x="1009650" y="207010"/>
                  </a:cubicBezTo>
                  <a:cubicBezTo>
                    <a:pt x="1007110" y="196850"/>
                    <a:pt x="1018540" y="182880"/>
                    <a:pt x="1013460" y="176530"/>
                  </a:cubicBezTo>
                  <a:cubicBezTo>
                    <a:pt x="1003300" y="166370"/>
                    <a:pt x="955040" y="173990"/>
                    <a:pt x="925830" y="180340"/>
                  </a:cubicBezTo>
                  <a:cubicBezTo>
                    <a:pt x="895350" y="186690"/>
                    <a:pt x="871220" y="207010"/>
                    <a:pt x="835660" y="215900"/>
                  </a:cubicBezTo>
                  <a:cubicBezTo>
                    <a:pt x="792480" y="228600"/>
                    <a:pt x="748030" y="234950"/>
                    <a:pt x="684530" y="240030"/>
                  </a:cubicBezTo>
                  <a:cubicBezTo>
                    <a:pt x="577850" y="247650"/>
                    <a:pt x="347980" y="257810"/>
                    <a:pt x="250190" y="240030"/>
                  </a:cubicBezTo>
                  <a:cubicBezTo>
                    <a:pt x="199390" y="231140"/>
                    <a:pt x="154940" y="222250"/>
                    <a:pt x="135890" y="196850"/>
                  </a:cubicBezTo>
                  <a:cubicBezTo>
                    <a:pt x="120650" y="175260"/>
                    <a:pt x="111760" y="127000"/>
                    <a:pt x="129540" y="107950"/>
                  </a:cubicBezTo>
                  <a:cubicBezTo>
                    <a:pt x="162560" y="73660"/>
                    <a:pt x="364490" y="106680"/>
                    <a:pt x="431800" y="116840"/>
                  </a:cubicBezTo>
                  <a:cubicBezTo>
                    <a:pt x="467360" y="123190"/>
                    <a:pt x="474980" y="137160"/>
                    <a:pt x="509270" y="140970"/>
                  </a:cubicBezTo>
                  <a:cubicBezTo>
                    <a:pt x="577850" y="147320"/>
                    <a:pt x="755650" y="102870"/>
                    <a:pt x="814070" y="110490"/>
                  </a:cubicBezTo>
                  <a:cubicBezTo>
                    <a:pt x="839470" y="114300"/>
                    <a:pt x="853440" y="119380"/>
                    <a:pt x="866140" y="130810"/>
                  </a:cubicBezTo>
                  <a:cubicBezTo>
                    <a:pt x="878840" y="142240"/>
                    <a:pt x="890270" y="162560"/>
                    <a:pt x="891540" y="180340"/>
                  </a:cubicBezTo>
                  <a:cubicBezTo>
                    <a:pt x="892810" y="200660"/>
                    <a:pt x="880110" y="233680"/>
                    <a:pt x="866140" y="248920"/>
                  </a:cubicBezTo>
                  <a:cubicBezTo>
                    <a:pt x="853440" y="261620"/>
                    <a:pt x="814070" y="267970"/>
                    <a:pt x="814070" y="267970"/>
                  </a:cubicBezTo>
                </a:path>
              </a:pathLst>
            </a:custGeom>
            <a:solidFill>
              <a:srgbClr val="FFFFFF"/>
            </a:solidFill>
            <a:ln cap="sq">
              <a:noFill/>
              <a:prstDash val="solid"/>
              <a:miter/>
            </a:ln>
          </p:spPr>
        </p:sp>
      </p:grpSp>
      <p:grpSp>
        <p:nvGrpSpPr>
          <p:cNvPr name="Group 38" id="38"/>
          <p:cNvGrpSpPr/>
          <p:nvPr/>
        </p:nvGrpSpPr>
        <p:grpSpPr>
          <a:xfrm rot="0">
            <a:off x="11456670" y="4030028"/>
            <a:ext cx="85725" cy="82868"/>
            <a:chOff x="0" y="0"/>
            <a:chExt cx="114300" cy="110490"/>
          </a:xfrm>
        </p:grpSpPr>
        <p:sp>
          <p:nvSpPr>
            <p:cNvPr name="Freeform 39" id="39"/>
            <p:cNvSpPr/>
            <p:nvPr/>
          </p:nvSpPr>
          <p:spPr>
            <a:xfrm flipH="false" flipV="false" rot="0">
              <a:off x="50800" y="50800"/>
              <a:ext cx="11430" cy="7620"/>
            </a:xfrm>
            <a:custGeom>
              <a:avLst/>
              <a:gdLst/>
              <a:ahLst/>
              <a:cxnLst/>
              <a:rect r="r" b="b" t="t" l="l"/>
              <a:pathLst>
                <a:path h="7620" w="11430">
                  <a:moveTo>
                    <a:pt x="11430" y="2540"/>
                  </a:moveTo>
                  <a:cubicBezTo>
                    <a:pt x="0" y="7620"/>
                    <a:pt x="10160" y="0"/>
                    <a:pt x="10160" y="0"/>
                  </a:cubicBezTo>
                </a:path>
              </a:pathLst>
            </a:custGeom>
            <a:solidFill>
              <a:srgbClr val="1E1E1E"/>
            </a:solidFill>
            <a:ln cap="sq">
              <a:noFill/>
              <a:prstDash val="solid"/>
              <a:miter/>
            </a:ln>
          </p:spPr>
        </p:sp>
      </p:grpSp>
      <p:grpSp>
        <p:nvGrpSpPr>
          <p:cNvPr name="Group 40" id="40"/>
          <p:cNvGrpSpPr/>
          <p:nvPr/>
        </p:nvGrpSpPr>
        <p:grpSpPr>
          <a:xfrm rot="0">
            <a:off x="7532370" y="3662362"/>
            <a:ext cx="85725" cy="82868"/>
            <a:chOff x="0" y="0"/>
            <a:chExt cx="114300" cy="110490"/>
          </a:xfrm>
        </p:grpSpPr>
        <p:sp>
          <p:nvSpPr>
            <p:cNvPr name="Freeform 41" id="41"/>
            <p:cNvSpPr/>
            <p:nvPr/>
          </p:nvSpPr>
          <p:spPr>
            <a:xfrm flipH="false" flipV="false" rot="0">
              <a:off x="50800" y="50800"/>
              <a:ext cx="11430" cy="7620"/>
            </a:xfrm>
            <a:custGeom>
              <a:avLst/>
              <a:gdLst/>
              <a:ahLst/>
              <a:cxnLst/>
              <a:rect r="r" b="b" t="t" l="l"/>
              <a:pathLst>
                <a:path h="7620" w="11430">
                  <a:moveTo>
                    <a:pt x="11430" y="2540"/>
                  </a:moveTo>
                  <a:cubicBezTo>
                    <a:pt x="0" y="7620"/>
                    <a:pt x="10160" y="0"/>
                    <a:pt x="10160" y="0"/>
                  </a:cubicBezTo>
                </a:path>
              </a:pathLst>
            </a:custGeom>
            <a:solidFill>
              <a:srgbClr val="1E1E1E"/>
            </a:solidFill>
            <a:ln cap="sq">
              <a:noFill/>
              <a:prstDash val="solid"/>
              <a:miter/>
            </a:ln>
          </p:spPr>
        </p:sp>
      </p:grpSp>
      <p:sp>
        <p:nvSpPr>
          <p:cNvPr name="Freeform 42" id="42"/>
          <p:cNvSpPr/>
          <p:nvPr/>
        </p:nvSpPr>
        <p:spPr>
          <a:xfrm flipH="false" flipV="false" rot="0">
            <a:off x="14199041" y="7126605"/>
            <a:ext cx="1379437" cy="610743"/>
          </a:xfrm>
          <a:custGeom>
            <a:avLst/>
            <a:gdLst/>
            <a:ahLst/>
            <a:cxnLst/>
            <a:rect r="r" b="b" t="t" l="l"/>
            <a:pathLst>
              <a:path h="610743" w="1379437">
                <a:moveTo>
                  <a:pt x="0" y="0"/>
                </a:moveTo>
                <a:lnTo>
                  <a:pt x="1379437" y="0"/>
                </a:lnTo>
                <a:lnTo>
                  <a:pt x="1379437" y="610743"/>
                </a:lnTo>
                <a:lnTo>
                  <a:pt x="0" y="610743"/>
                </a:lnTo>
                <a:lnTo>
                  <a:pt x="0" y="0"/>
                </a:lnTo>
                <a:close/>
              </a:path>
            </a:pathLst>
          </a:custGeom>
          <a:blipFill>
            <a:blip r:embed="rId14"/>
            <a:stretch>
              <a:fillRect l="0" t="0" r="0" b="0"/>
            </a:stretch>
          </a:blipFill>
        </p:spPr>
      </p:sp>
      <p:sp>
        <p:nvSpPr>
          <p:cNvPr name="TextBox 43" id="43"/>
          <p:cNvSpPr txBox="true"/>
          <p:nvPr/>
        </p:nvSpPr>
        <p:spPr>
          <a:xfrm rot="0">
            <a:off x="5343984" y="1133475"/>
            <a:ext cx="7600032" cy="739902"/>
          </a:xfrm>
          <a:prstGeom prst="rect">
            <a:avLst/>
          </a:prstGeom>
        </p:spPr>
        <p:txBody>
          <a:bodyPr anchor="t" rtlCol="false" tIns="0" lIns="0" bIns="0" rIns="0">
            <a:spAutoFit/>
          </a:bodyPr>
          <a:lstStyle/>
          <a:p>
            <a:pPr algn="ctr">
              <a:lnSpc>
                <a:spcPts val="5544"/>
              </a:lnSpc>
            </a:pPr>
            <a:r>
              <a:rPr lang="en-US" b="true" sz="5600">
                <a:solidFill>
                  <a:srgbClr val="227C9D"/>
                </a:solidFill>
                <a:latin typeface="Kollektif Bold"/>
                <a:ea typeface="Kollektif Bold"/>
                <a:cs typeface="Kollektif Bold"/>
                <a:sym typeface="Kollektif Bold"/>
              </a:rPr>
              <a:t>PROJECT TIMELINE</a:t>
            </a:r>
          </a:p>
        </p:txBody>
      </p:sp>
      <p:sp>
        <p:nvSpPr>
          <p:cNvPr name="TextBox 44" id="44"/>
          <p:cNvSpPr txBox="true"/>
          <p:nvPr/>
        </p:nvSpPr>
        <p:spPr>
          <a:xfrm rot="0">
            <a:off x="1817900" y="5889664"/>
            <a:ext cx="1424407" cy="524510"/>
          </a:xfrm>
          <a:prstGeom prst="rect">
            <a:avLst/>
          </a:prstGeom>
        </p:spPr>
        <p:txBody>
          <a:bodyPr anchor="t" rtlCol="false" tIns="0" lIns="0" bIns="0" rIns="0">
            <a:spAutoFit/>
          </a:bodyPr>
          <a:lstStyle/>
          <a:p>
            <a:pPr algn="ctr">
              <a:lnSpc>
                <a:spcPts val="4479"/>
              </a:lnSpc>
            </a:pPr>
            <a:r>
              <a:rPr lang="en-US" b="true" sz="2799" spc="338">
                <a:solidFill>
                  <a:srgbClr val="FFFFFF"/>
                </a:solidFill>
                <a:latin typeface="DM Sans Bold"/>
                <a:ea typeface="DM Sans Bold"/>
                <a:cs typeface="DM Sans Bold"/>
                <a:sym typeface="DM Sans Bold"/>
              </a:rPr>
              <a:t>JAN</a:t>
            </a:r>
          </a:p>
        </p:txBody>
      </p:sp>
      <p:sp>
        <p:nvSpPr>
          <p:cNvPr name="TextBox 45" id="45"/>
          <p:cNvSpPr txBox="true"/>
          <p:nvPr/>
        </p:nvSpPr>
        <p:spPr>
          <a:xfrm rot="0">
            <a:off x="3194692" y="7511394"/>
            <a:ext cx="1424407" cy="524510"/>
          </a:xfrm>
          <a:prstGeom prst="rect">
            <a:avLst/>
          </a:prstGeom>
        </p:spPr>
        <p:txBody>
          <a:bodyPr anchor="t" rtlCol="false" tIns="0" lIns="0" bIns="0" rIns="0">
            <a:spAutoFit/>
          </a:bodyPr>
          <a:lstStyle/>
          <a:p>
            <a:pPr algn="ctr">
              <a:lnSpc>
                <a:spcPts val="4479"/>
              </a:lnSpc>
            </a:pPr>
            <a:r>
              <a:rPr lang="en-US" b="true" sz="2799" spc="338">
                <a:solidFill>
                  <a:srgbClr val="FFFFFF"/>
                </a:solidFill>
                <a:latin typeface="DM Sans Bold"/>
                <a:ea typeface="DM Sans Bold"/>
                <a:cs typeface="DM Sans Bold"/>
                <a:sym typeface="DM Sans Bold"/>
              </a:rPr>
              <a:t>FEB</a:t>
            </a:r>
          </a:p>
        </p:txBody>
      </p:sp>
      <p:sp>
        <p:nvSpPr>
          <p:cNvPr name="TextBox 46" id="46"/>
          <p:cNvSpPr txBox="true"/>
          <p:nvPr/>
        </p:nvSpPr>
        <p:spPr>
          <a:xfrm rot="0">
            <a:off x="11974898" y="5889664"/>
            <a:ext cx="1424407" cy="524510"/>
          </a:xfrm>
          <a:prstGeom prst="rect">
            <a:avLst/>
          </a:prstGeom>
        </p:spPr>
        <p:txBody>
          <a:bodyPr anchor="t" rtlCol="false" tIns="0" lIns="0" bIns="0" rIns="0">
            <a:spAutoFit/>
          </a:bodyPr>
          <a:lstStyle/>
          <a:p>
            <a:pPr algn="ctr">
              <a:lnSpc>
                <a:spcPts val="4479"/>
              </a:lnSpc>
            </a:pPr>
            <a:r>
              <a:rPr lang="en-US" b="true" sz="2799" spc="338">
                <a:solidFill>
                  <a:srgbClr val="FFFFFF"/>
                </a:solidFill>
                <a:latin typeface="DM Sans Bold"/>
                <a:ea typeface="DM Sans Bold"/>
                <a:cs typeface="DM Sans Bold"/>
                <a:sym typeface="DM Sans Bold"/>
              </a:rPr>
              <a:t>MAY</a:t>
            </a:r>
          </a:p>
        </p:txBody>
      </p:sp>
      <p:sp>
        <p:nvSpPr>
          <p:cNvPr name="TextBox 47" id="47"/>
          <p:cNvSpPr txBox="true"/>
          <p:nvPr/>
        </p:nvSpPr>
        <p:spPr>
          <a:xfrm rot="0">
            <a:off x="14540395" y="4927136"/>
            <a:ext cx="1424407" cy="524510"/>
          </a:xfrm>
          <a:prstGeom prst="rect">
            <a:avLst/>
          </a:prstGeom>
        </p:spPr>
        <p:txBody>
          <a:bodyPr anchor="t" rtlCol="false" tIns="0" lIns="0" bIns="0" rIns="0">
            <a:spAutoFit/>
          </a:bodyPr>
          <a:lstStyle/>
          <a:p>
            <a:pPr algn="ctr">
              <a:lnSpc>
                <a:spcPts val="4479"/>
              </a:lnSpc>
            </a:pPr>
            <a:r>
              <a:rPr lang="en-US" b="true" sz="2799" spc="338">
                <a:solidFill>
                  <a:srgbClr val="FFFFFF"/>
                </a:solidFill>
                <a:latin typeface="DM Sans Bold"/>
                <a:ea typeface="DM Sans Bold"/>
                <a:cs typeface="DM Sans Bold"/>
                <a:sym typeface="DM Sans Bold"/>
              </a:rPr>
              <a:t>OCT</a:t>
            </a:r>
          </a:p>
        </p:txBody>
      </p:sp>
      <p:sp>
        <p:nvSpPr>
          <p:cNvPr name="TextBox 48" id="48"/>
          <p:cNvSpPr txBox="true"/>
          <p:nvPr/>
        </p:nvSpPr>
        <p:spPr>
          <a:xfrm rot="0">
            <a:off x="1143207" y="2190499"/>
            <a:ext cx="3298775" cy="422275"/>
          </a:xfrm>
          <a:prstGeom prst="rect">
            <a:avLst/>
          </a:prstGeom>
        </p:spPr>
        <p:txBody>
          <a:bodyPr anchor="t" rtlCol="false" tIns="0" lIns="0" bIns="0" rIns="0">
            <a:spAutoFit/>
          </a:bodyPr>
          <a:lstStyle/>
          <a:p>
            <a:pPr algn="ctr">
              <a:lnSpc>
                <a:spcPts val="3499"/>
              </a:lnSpc>
            </a:pPr>
            <a:r>
              <a:rPr lang="en-US" b="true" sz="2499" spc="79">
                <a:solidFill>
                  <a:srgbClr val="FE6D73"/>
                </a:solidFill>
                <a:latin typeface="DM Sans Bold"/>
                <a:ea typeface="DM Sans Bold"/>
                <a:cs typeface="DM Sans Bold"/>
                <a:sym typeface="DM Sans Bold"/>
              </a:rPr>
              <a:t>Funding Rounds</a:t>
            </a:r>
          </a:p>
        </p:txBody>
      </p:sp>
      <p:sp>
        <p:nvSpPr>
          <p:cNvPr name="TextBox 49" id="49"/>
          <p:cNvSpPr txBox="true"/>
          <p:nvPr/>
        </p:nvSpPr>
        <p:spPr>
          <a:xfrm rot="0">
            <a:off x="1164987" y="3094745"/>
            <a:ext cx="3474147" cy="3333750"/>
          </a:xfrm>
          <a:prstGeom prst="rect">
            <a:avLst/>
          </a:prstGeom>
        </p:spPr>
        <p:txBody>
          <a:bodyPr anchor="t" rtlCol="false" tIns="0" lIns="0" bIns="0" rIns="0">
            <a:spAutoFit/>
          </a:bodyPr>
          <a:lstStyle/>
          <a:p>
            <a:pPr algn="l">
              <a:lnSpc>
                <a:spcPts val="2096"/>
              </a:lnSpc>
            </a:pPr>
            <a:r>
              <a:rPr lang="en-US" sz="1746">
                <a:solidFill>
                  <a:srgbClr val="237AB6"/>
                </a:solidFill>
                <a:latin typeface="DM Sans"/>
                <a:ea typeface="DM Sans"/>
                <a:cs typeface="DM Sans"/>
                <a:sym typeface="DM Sans"/>
              </a:rPr>
              <a:t>There’s a steep drop-off after the first round as 65% startups only went throiugh one round and  18% through two round and this trend continues with more rounds. Only 4% goes for four rounds, and it continues to decrease rapidly. This suggests that most startups either struggle to secure additional funding or meet milestones that would justify further investment.</a:t>
            </a:r>
          </a:p>
          <a:p>
            <a:pPr algn="l">
              <a:lnSpc>
                <a:spcPts val="2096"/>
              </a:lnSpc>
            </a:pPr>
          </a:p>
        </p:txBody>
      </p:sp>
      <p:sp>
        <p:nvSpPr>
          <p:cNvPr name="TextBox 50" id="50"/>
          <p:cNvSpPr txBox="true"/>
          <p:nvPr/>
        </p:nvSpPr>
        <p:spPr>
          <a:xfrm rot="0">
            <a:off x="5480207" y="2190498"/>
            <a:ext cx="2967385" cy="422275"/>
          </a:xfrm>
          <a:prstGeom prst="rect">
            <a:avLst/>
          </a:prstGeom>
        </p:spPr>
        <p:txBody>
          <a:bodyPr anchor="t" rtlCol="false" tIns="0" lIns="0" bIns="0" rIns="0">
            <a:spAutoFit/>
          </a:bodyPr>
          <a:lstStyle/>
          <a:p>
            <a:pPr algn="ctr">
              <a:lnSpc>
                <a:spcPts val="3499"/>
              </a:lnSpc>
            </a:pPr>
            <a:r>
              <a:rPr lang="en-US" b="true" sz="2499" spc="79">
                <a:solidFill>
                  <a:srgbClr val="48CFAE"/>
                </a:solidFill>
                <a:latin typeface="DM Sans Bold"/>
                <a:ea typeface="DM Sans Bold"/>
                <a:cs typeface="DM Sans Bold"/>
                <a:sym typeface="DM Sans Bold"/>
              </a:rPr>
              <a:t>Funding Months</a:t>
            </a:r>
          </a:p>
        </p:txBody>
      </p:sp>
      <p:sp>
        <p:nvSpPr>
          <p:cNvPr name="TextBox 51" id="51"/>
          <p:cNvSpPr txBox="true"/>
          <p:nvPr/>
        </p:nvSpPr>
        <p:spPr>
          <a:xfrm rot="0">
            <a:off x="14102715" y="3061199"/>
            <a:ext cx="3503741" cy="2628900"/>
          </a:xfrm>
          <a:prstGeom prst="rect">
            <a:avLst/>
          </a:prstGeom>
        </p:spPr>
        <p:txBody>
          <a:bodyPr anchor="t" rtlCol="false" tIns="0" lIns="0" bIns="0" rIns="0">
            <a:spAutoFit/>
          </a:bodyPr>
          <a:lstStyle/>
          <a:p>
            <a:pPr algn="l">
              <a:lnSpc>
                <a:spcPts val="1919"/>
              </a:lnSpc>
            </a:pPr>
            <a:r>
              <a:rPr lang="en-US" sz="1599">
                <a:solidFill>
                  <a:srgbClr val="FE6D73"/>
                </a:solidFill>
                <a:latin typeface="DM Sans"/>
                <a:ea typeface="DM Sans"/>
                <a:cs typeface="DM Sans"/>
                <a:sym typeface="DM Sans"/>
              </a:rPr>
              <a:t>The peak years for first funding are 2013 and 2014. Startups founded around these years appear to have attracted the most funding. These years also see high values for last funding, suggesting an intense funding cycle, with significant follow-up investment occurring soon after initial funding.The rise in startups during 2008-2014 likely correlates with the tech boom</a:t>
            </a:r>
          </a:p>
        </p:txBody>
      </p:sp>
      <p:sp>
        <p:nvSpPr>
          <p:cNvPr name="TextBox 52" id="52"/>
          <p:cNvSpPr txBox="true"/>
          <p:nvPr/>
        </p:nvSpPr>
        <p:spPr>
          <a:xfrm rot="0">
            <a:off x="1424500" y="6786755"/>
            <a:ext cx="2943123" cy="223065"/>
          </a:xfrm>
          <a:prstGeom prst="rect">
            <a:avLst/>
          </a:prstGeom>
        </p:spPr>
        <p:txBody>
          <a:bodyPr anchor="t" rtlCol="false" tIns="0" lIns="0" bIns="0" rIns="0">
            <a:spAutoFit/>
          </a:bodyPr>
          <a:lstStyle/>
          <a:p>
            <a:pPr algn="ctr">
              <a:lnSpc>
                <a:spcPts val="1880"/>
              </a:lnSpc>
            </a:pPr>
            <a:r>
              <a:rPr lang="en-US" b="true" sz="1342" spc="42">
                <a:solidFill>
                  <a:srgbClr val="545454"/>
                </a:solidFill>
                <a:latin typeface="DM Sans Bold"/>
                <a:ea typeface="DM Sans Bold"/>
                <a:cs typeface="DM Sans Bold"/>
                <a:sym typeface="DM Sans Bold"/>
              </a:rPr>
              <a:t>Funding rounds distribution</a:t>
            </a:r>
          </a:p>
        </p:txBody>
      </p:sp>
      <p:sp>
        <p:nvSpPr>
          <p:cNvPr name="TextBox 53" id="53"/>
          <p:cNvSpPr txBox="true"/>
          <p:nvPr/>
        </p:nvSpPr>
        <p:spPr>
          <a:xfrm rot="0">
            <a:off x="9810111" y="3061199"/>
            <a:ext cx="3589194" cy="3105150"/>
          </a:xfrm>
          <a:prstGeom prst="rect">
            <a:avLst/>
          </a:prstGeom>
        </p:spPr>
        <p:txBody>
          <a:bodyPr anchor="t" rtlCol="false" tIns="0" lIns="0" bIns="0" rIns="0">
            <a:spAutoFit/>
          </a:bodyPr>
          <a:lstStyle/>
          <a:p>
            <a:pPr algn="l">
              <a:lnSpc>
                <a:spcPts val="1936"/>
              </a:lnSpc>
            </a:pPr>
            <a:r>
              <a:rPr lang="en-US" sz="1613">
                <a:solidFill>
                  <a:srgbClr val="48CFAE"/>
                </a:solidFill>
                <a:latin typeface="DM Sans"/>
                <a:ea typeface="DM Sans"/>
                <a:cs typeface="DM Sans"/>
                <a:sym typeface="DM Sans"/>
              </a:rPr>
              <a:t>Q1 consistently shows the highest counts across all startup metrics, indicating a strong trend for funding and founding in the early part of the year while the counts sharply decline in subsequent quarters, particularly in Q4,.The peak for funding occurs in Q3, particularly for final funding rounds, suggesting that many startups are actively closing deals and securing funds by mid-year.</a:t>
            </a:r>
          </a:p>
          <a:p>
            <a:pPr algn="l">
              <a:lnSpc>
                <a:spcPts val="1936"/>
              </a:lnSpc>
            </a:pPr>
          </a:p>
          <a:p>
            <a:pPr algn="ctr">
              <a:lnSpc>
                <a:spcPts val="1936"/>
              </a:lnSpc>
            </a:pPr>
          </a:p>
        </p:txBody>
      </p:sp>
      <p:sp>
        <p:nvSpPr>
          <p:cNvPr name="TextBox 54" id="54"/>
          <p:cNvSpPr txBox="true"/>
          <p:nvPr/>
        </p:nvSpPr>
        <p:spPr>
          <a:xfrm rot="0">
            <a:off x="10015840" y="2190499"/>
            <a:ext cx="2967385" cy="422275"/>
          </a:xfrm>
          <a:prstGeom prst="rect">
            <a:avLst/>
          </a:prstGeom>
        </p:spPr>
        <p:txBody>
          <a:bodyPr anchor="t" rtlCol="false" tIns="0" lIns="0" bIns="0" rIns="0">
            <a:spAutoFit/>
          </a:bodyPr>
          <a:lstStyle/>
          <a:p>
            <a:pPr algn="ctr">
              <a:lnSpc>
                <a:spcPts val="3499"/>
              </a:lnSpc>
            </a:pPr>
            <a:r>
              <a:rPr lang="en-US" b="true" sz="2499" spc="79">
                <a:solidFill>
                  <a:srgbClr val="8CA9AD"/>
                </a:solidFill>
                <a:latin typeface="DM Sans Bold"/>
                <a:ea typeface="DM Sans Bold"/>
                <a:cs typeface="DM Sans Bold"/>
                <a:sym typeface="DM Sans Bold"/>
              </a:rPr>
              <a:t>Funding Quarters</a:t>
            </a:r>
          </a:p>
        </p:txBody>
      </p:sp>
      <p:sp>
        <p:nvSpPr>
          <p:cNvPr name="TextBox 55" id="55"/>
          <p:cNvSpPr txBox="true"/>
          <p:nvPr/>
        </p:nvSpPr>
        <p:spPr>
          <a:xfrm rot="0">
            <a:off x="14493241" y="6803527"/>
            <a:ext cx="2943123" cy="223065"/>
          </a:xfrm>
          <a:prstGeom prst="rect">
            <a:avLst/>
          </a:prstGeom>
        </p:spPr>
        <p:txBody>
          <a:bodyPr anchor="t" rtlCol="false" tIns="0" lIns="0" bIns="0" rIns="0">
            <a:spAutoFit/>
          </a:bodyPr>
          <a:lstStyle/>
          <a:p>
            <a:pPr algn="ctr">
              <a:lnSpc>
                <a:spcPts val="1880"/>
              </a:lnSpc>
            </a:pPr>
            <a:r>
              <a:rPr lang="en-US" b="true" sz="1342" spc="42">
                <a:solidFill>
                  <a:srgbClr val="545454"/>
                </a:solidFill>
                <a:latin typeface="DM Sans Bold"/>
                <a:ea typeface="DM Sans Bold"/>
                <a:cs typeface="DM Sans Bold"/>
                <a:sym typeface="DM Sans Bold"/>
              </a:rPr>
              <a:t>Year wise distribution of funding</a:t>
            </a:r>
          </a:p>
        </p:txBody>
      </p:sp>
      <p:sp>
        <p:nvSpPr>
          <p:cNvPr name="TextBox 56" id="56"/>
          <p:cNvSpPr txBox="true"/>
          <p:nvPr/>
        </p:nvSpPr>
        <p:spPr>
          <a:xfrm rot="0">
            <a:off x="14023310" y="2190499"/>
            <a:ext cx="2967385" cy="422275"/>
          </a:xfrm>
          <a:prstGeom prst="rect">
            <a:avLst/>
          </a:prstGeom>
        </p:spPr>
        <p:txBody>
          <a:bodyPr anchor="t" rtlCol="false" tIns="0" lIns="0" bIns="0" rIns="0">
            <a:spAutoFit/>
          </a:bodyPr>
          <a:lstStyle/>
          <a:p>
            <a:pPr algn="ctr">
              <a:lnSpc>
                <a:spcPts val="3499"/>
              </a:lnSpc>
            </a:pPr>
            <a:r>
              <a:rPr lang="en-US" b="true" sz="2499" spc="79">
                <a:solidFill>
                  <a:srgbClr val="F4A018"/>
                </a:solidFill>
                <a:latin typeface="DM Sans Bold"/>
                <a:ea typeface="DM Sans Bold"/>
                <a:cs typeface="DM Sans Bold"/>
                <a:sym typeface="DM Sans Bold"/>
              </a:rPr>
              <a:t>Funding Years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4748781" y="7675941"/>
            <a:ext cx="9169829" cy="2254555"/>
          </a:xfrm>
          <a:prstGeom prst="rect">
            <a:avLst/>
          </a:prstGeom>
        </p:spPr>
        <p:txBody>
          <a:bodyPr anchor="t" rtlCol="false" tIns="0" lIns="0" bIns="0" rIns="0">
            <a:spAutoFit/>
          </a:bodyPr>
          <a:lstStyle/>
          <a:p>
            <a:pPr algn="ctr">
              <a:lnSpc>
                <a:spcPts val="8634"/>
              </a:lnSpc>
            </a:pPr>
            <a:r>
              <a:rPr lang="en-US" b="true" sz="8634">
                <a:solidFill>
                  <a:srgbClr val="227C9D"/>
                </a:solidFill>
                <a:latin typeface="Kollektif Bold"/>
                <a:ea typeface="Kollektif Bold"/>
                <a:cs typeface="Kollektif Bold"/>
                <a:sym typeface="Kollektif Bold"/>
              </a:rPr>
              <a:t>CORRELATION ANALYSIS</a:t>
            </a:r>
          </a:p>
        </p:txBody>
      </p:sp>
      <p:sp>
        <p:nvSpPr>
          <p:cNvPr name="Freeform 3" id="3"/>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800000">
            <a:off x="3321750"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21750" y="81851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4405559"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2700000">
            <a:off x="14381224" y="7574679"/>
            <a:ext cx="7415398" cy="3565095"/>
            <a:chOff x="0" y="0"/>
            <a:chExt cx="660400" cy="317500"/>
          </a:xfrm>
        </p:grpSpPr>
        <p:sp>
          <p:nvSpPr>
            <p:cNvPr name="Freeform 12" id="12"/>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3" id="13"/>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4" id="14"/>
          <p:cNvSpPr/>
          <p:nvPr/>
        </p:nvSpPr>
        <p:spPr>
          <a:xfrm>
            <a:off x="13918610" y="8394229"/>
            <a:ext cx="5185216" cy="5132702"/>
          </a:xfrm>
          <a:prstGeom prst="line">
            <a:avLst/>
          </a:prstGeom>
          <a:ln cap="flat" w="28575">
            <a:solidFill>
              <a:srgbClr val="8CA9AD"/>
            </a:solidFill>
            <a:prstDash val="solid"/>
            <a:headEnd type="none" len="sm" w="sm"/>
            <a:tailEnd type="none" len="sm" w="sm"/>
          </a:ln>
        </p:spPr>
      </p:sp>
      <p:sp>
        <p:nvSpPr>
          <p:cNvPr name="AutoShape 15" id="15"/>
          <p:cNvSpPr/>
          <p:nvPr/>
        </p:nvSpPr>
        <p:spPr>
          <a:xfrm>
            <a:off x="13704664" y="8706905"/>
            <a:ext cx="5038853" cy="5038853"/>
          </a:xfrm>
          <a:prstGeom prst="line">
            <a:avLst/>
          </a:prstGeom>
          <a:ln cap="flat" w="28575">
            <a:solidFill>
              <a:srgbClr val="8CA9AD"/>
            </a:solidFill>
            <a:prstDash val="solid"/>
            <a:headEnd type="none" len="sm" w="sm"/>
            <a:tailEnd type="none" len="sm" w="sm"/>
          </a:ln>
        </p:spPr>
      </p:sp>
      <p:sp>
        <p:nvSpPr>
          <p:cNvPr name="AutoShape 16" id="16"/>
          <p:cNvSpPr/>
          <p:nvPr/>
        </p:nvSpPr>
        <p:spPr>
          <a:xfrm>
            <a:off x="13525062" y="9065375"/>
            <a:ext cx="4867141" cy="4867141"/>
          </a:xfrm>
          <a:prstGeom prst="line">
            <a:avLst/>
          </a:prstGeom>
          <a:ln cap="flat" w="28575">
            <a:solidFill>
              <a:srgbClr val="8CA9AD"/>
            </a:solidFill>
            <a:prstDash val="solid"/>
            <a:headEnd type="none" len="sm" w="sm"/>
            <a:tailEnd type="none" len="sm" w="sm"/>
          </a:ln>
        </p:spPr>
      </p:sp>
      <p:sp>
        <p:nvSpPr>
          <p:cNvPr name="AutoShape 17" id="17"/>
          <p:cNvSpPr/>
          <p:nvPr/>
        </p:nvSpPr>
        <p:spPr>
          <a:xfrm>
            <a:off x="13398407" y="9451643"/>
            <a:ext cx="4690515" cy="4690515"/>
          </a:xfrm>
          <a:prstGeom prst="line">
            <a:avLst/>
          </a:prstGeom>
          <a:ln cap="flat" w="28575">
            <a:solidFill>
              <a:srgbClr val="8CA9AD"/>
            </a:solidFill>
            <a:prstDash val="solid"/>
            <a:headEnd type="none" len="sm" w="sm"/>
            <a:tailEnd type="none" len="sm" w="sm"/>
          </a:ln>
        </p:spPr>
      </p:sp>
      <p:sp>
        <p:nvSpPr>
          <p:cNvPr name="AutoShape 18" id="18"/>
          <p:cNvSpPr/>
          <p:nvPr/>
        </p:nvSpPr>
        <p:spPr>
          <a:xfrm>
            <a:off x="13254553" y="9891320"/>
            <a:ext cx="4347674" cy="4347674"/>
          </a:xfrm>
          <a:prstGeom prst="line">
            <a:avLst/>
          </a:prstGeom>
          <a:ln cap="flat" w="28575">
            <a:solidFill>
              <a:srgbClr val="8CA9AD"/>
            </a:solidFill>
            <a:prstDash val="solid"/>
            <a:headEnd type="none" len="sm" w="sm"/>
            <a:tailEnd type="none" len="sm" w="sm"/>
          </a:ln>
        </p:spPr>
      </p:sp>
      <p:sp>
        <p:nvSpPr>
          <p:cNvPr name="TextBox 19" id="19"/>
          <p:cNvSpPr txBox="true"/>
          <p:nvPr/>
        </p:nvSpPr>
        <p:spPr>
          <a:xfrm rot="0">
            <a:off x="-166121" y="778201"/>
            <a:ext cx="6975742" cy="5419725"/>
          </a:xfrm>
          <a:prstGeom prst="rect">
            <a:avLst/>
          </a:prstGeom>
        </p:spPr>
        <p:txBody>
          <a:bodyPr anchor="t" rtlCol="false" tIns="0" lIns="0" bIns="0" rIns="0">
            <a:spAutoFit/>
          </a:bodyPr>
          <a:lstStyle/>
          <a:p>
            <a:pPr algn="l" marL="346552" indent="-173276" lvl="1">
              <a:lnSpc>
                <a:spcPts val="1926"/>
              </a:lnSpc>
              <a:buFont typeface="Arial"/>
              <a:buChar char="•"/>
            </a:pPr>
            <a:r>
              <a:rPr lang="en-US" sz="1605">
                <a:solidFill>
                  <a:srgbClr val="227C9D"/>
                </a:solidFill>
                <a:latin typeface="DM Sans"/>
                <a:ea typeface="DM Sans"/>
                <a:cs typeface="DM Sans"/>
                <a:sym typeface="DM Sans"/>
              </a:rPr>
              <a:t>Funding Total (USD) high correlation with Venture Funding suggests that a significant portion of total funding likely comes from venture funding rounds.</a:t>
            </a:r>
            <a:r>
              <a:rPr lang="en-US" sz="1605">
                <a:solidFill>
                  <a:srgbClr val="227C9D"/>
                </a:solidFill>
                <a:latin typeface="DM Sans"/>
                <a:ea typeface="DM Sans"/>
                <a:cs typeface="DM Sans"/>
                <a:sym typeface="DM Sans"/>
              </a:rPr>
              <a:t>Its correlation with later Rounds (A, B, C etc) indicates that companies with higher total funding have more advanced funding rounds.</a:t>
            </a:r>
          </a:p>
          <a:p>
            <a:pPr algn="l" marL="346552" indent="-173276" lvl="1">
              <a:lnSpc>
                <a:spcPts val="1926"/>
              </a:lnSpc>
              <a:buFont typeface="Arial"/>
              <a:buChar char="•"/>
            </a:pPr>
            <a:r>
              <a:rPr lang="en-US" sz="1605">
                <a:solidFill>
                  <a:srgbClr val="227C9D"/>
                </a:solidFill>
                <a:latin typeface="DM Sans"/>
                <a:ea typeface="DM Sans"/>
                <a:cs typeface="DM Sans"/>
                <a:sym typeface="DM Sans"/>
              </a:rPr>
              <a:t>Funding Rounds positive correlation with funding total aligns with the expected pattern where companies with more funding rounds generally accumulate higher funding amounts.</a:t>
            </a:r>
          </a:p>
          <a:p>
            <a:pPr algn="l" marL="346552" indent="-173276" lvl="1">
              <a:lnSpc>
                <a:spcPts val="1926"/>
              </a:lnSpc>
              <a:buFont typeface="Arial"/>
              <a:buChar char="•"/>
            </a:pPr>
            <a:r>
              <a:rPr lang="en-US" sz="1605">
                <a:solidFill>
                  <a:srgbClr val="227C9D"/>
                </a:solidFill>
                <a:latin typeface="DM Sans"/>
                <a:ea typeface="DM Sans"/>
                <a:cs typeface="DM Sans"/>
                <a:sym typeface="DM Sans"/>
              </a:rPr>
              <a:t>Moderate correlations of funding rounds with Rounds A, B, and C shows that these are common in many funding journeys.</a:t>
            </a:r>
          </a:p>
          <a:p>
            <a:pPr algn="l" marL="346552" indent="-173276" lvl="1">
              <a:lnSpc>
                <a:spcPts val="1926"/>
              </a:lnSpc>
              <a:buFont typeface="Arial"/>
              <a:buChar char="•"/>
            </a:pPr>
            <a:r>
              <a:rPr lang="en-US" sz="1605">
                <a:solidFill>
                  <a:srgbClr val="227C9D"/>
                </a:solidFill>
                <a:latin typeface="DM Sans"/>
                <a:ea typeface="DM Sans"/>
                <a:cs typeface="DM Sans"/>
                <a:sym typeface="DM Sans"/>
              </a:rPr>
              <a:t>Negative correlation between Founded Year and Total Funding indicates older companies tend to have higher funding totals than recently founded ones, likely due to more time to accumulate fundings.</a:t>
            </a:r>
          </a:p>
          <a:p>
            <a:pPr algn="l" marL="346552" indent="-173276" lvl="1">
              <a:lnSpc>
                <a:spcPts val="1926"/>
              </a:lnSpc>
              <a:buFont typeface="Arial"/>
              <a:buChar char="•"/>
            </a:pPr>
            <a:r>
              <a:rPr lang="en-US" sz="1605">
                <a:solidFill>
                  <a:srgbClr val="227C9D"/>
                </a:solidFill>
                <a:latin typeface="DM Sans"/>
                <a:ea typeface="DM Sans"/>
                <a:cs typeface="DM Sans"/>
                <a:sym typeface="DM Sans"/>
              </a:rPr>
              <a:t>Seed funding and founded year have moderate correlation which imply that many recently founded startups start with seed funding.</a:t>
            </a:r>
          </a:p>
          <a:p>
            <a:pPr algn="l" marL="346552" indent="-173276" lvl="1">
              <a:lnSpc>
                <a:spcPts val="1926"/>
              </a:lnSpc>
              <a:buFont typeface="Arial"/>
              <a:buChar char="•"/>
            </a:pPr>
            <a:r>
              <a:rPr lang="en-US" sz="1605">
                <a:solidFill>
                  <a:srgbClr val="227C9D"/>
                </a:solidFill>
                <a:latin typeface="DM Sans"/>
                <a:ea typeface="DM Sans"/>
                <a:cs typeface="DM Sans"/>
                <a:sym typeface="DM Sans"/>
              </a:rPr>
              <a:t>It is negatively correlates with Venture, indicating that companies moving beyond early stages depend less on seed funding as they scale to venture and later rounds.</a:t>
            </a:r>
          </a:p>
          <a:p>
            <a:pPr algn="l">
              <a:lnSpc>
                <a:spcPts val="1699"/>
              </a:lnSpc>
            </a:pPr>
            <a:r>
              <a:rPr lang="en-US" sz="1416">
                <a:solidFill>
                  <a:srgbClr val="227C9D"/>
                </a:solidFill>
                <a:latin typeface="DM Sans"/>
                <a:ea typeface="DM Sans"/>
                <a:cs typeface="DM Sans"/>
                <a:sym typeface="DM Sans"/>
              </a:rPr>
              <a:t>This analysis reflects the progression of startups from early to advanced stages in their funding cycles, with more established companies generally attracting higher funding through later-stage rounds and venture capital.</a:t>
            </a:r>
          </a:p>
          <a:p>
            <a:pPr algn="l">
              <a:lnSpc>
                <a:spcPts val="2039"/>
              </a:lnSpc>
            </a:pPr>
            <a:r>
              <a:rPr lang="en-US" sz="1699">
                <a:solidFill>
                  <a:srgbClr val="227C9D"/>
                </a:solidFill>
                <a:latin typeface="DM Sans"/>
                <a:ea typeface="DM Sans"/>
                <a:cs typeface="DM Sans"/>
                <a:sym typeface="DM Sans"/>
              </a:rPr>
              <a:t>:</a:t>
            </a:r>
          </a:p>
        </p:txBody>
      </p:sp>
      <p:sp>
        <p:nvSpPr>
          <p:cNvPr name="Freeform 20" id="20"/>
          <p:cNvSpPr/>
          <p:nvPr/>
        </p:nvSpPr>
        <p:spPr>
          <a:xfrm flipH="false" flipV="false" rot="0">
            <a:off x="6975742" y="228677"/>
            <a:ext cx="11416461" cy="6941094"/>
          </a:xfrm>
          <a:custGeom>
            <a:avLst/>
            <a:gdLst/>
            <a:ahLst/>
            <a:cxnLst/>
            <a:rect r="r" b="b" t="t" l="l"/>
            <a:pathLst>
              <a:path h="6941094" w="11416461">
                <a:moveTo>
                  <a:pt x="0" y="0"/>
                </a:moveTo>
                <a:lnTo>
                  <a:pt x="11416461" y="0"/>
                </a:lnTo>
                <a:lnTo>
                  <a:pt x="11416461" y="6941094"/>
                </a:lnTo>
                <a:lnTo>
                  <a:pt x="0" y="6941094"/>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799329" y="1028700"/>
            <a:ext cx="8259593" cy="3772930"/>
            <a:chOff x="0" y="0"/>
            <a:chExt cx="2175366" cy="993694"/>
          </a:xfrm>
        </p:grpSpPr>
        <p:sp>
          <p:nvSpPr>
            <p:cNvPr name="Freeform 3" id="3"/>
            <p:cNvSpPr/>
            <p:nvPr/>
          </p:nvSpPr>
          <p:spPr>
            <a:xfrm flipH="false" flipV="false" rot="0">
              <a:off x="0" y="0"/>
              <a:ext cx="2175366" cy="993694"/>
            </a:xfrm>
            <a:custGeom>
              <a:avLst/>
              <a:gdLst/>
              <a:ahLst/>
              <a:cxnLst/>
              <a:rect r="r" b="b" t="t" l="l"/>
              <a:pathLst>
                <a:path h="993694" w="2175366">
                  <a:moveTo>
                    <a:pt x="46866" y="0"/>
                  </a:moveTo>
                  <a:lnTo>
                    <a:pt x="2128500" y="0"/>
                  </a:lnTo>
                  <a:cubicBezTo>
                    <a:pt x="2140930" y="0"/>
                    <a:pt x="2152850" y="4938"/>
                    <a:pt x="2161639" y="13727"/>
                  </a:cubicBezTo>
                  <a:cubicBezTo>
                    <a:pt x="2170429" y="22516"/>
                    <a:pt x="2175366" y="34437"/>
                    <a:pt x="2175366" y="46866"/>
                  </a:cubicBezTo>
                  <a:lnTo>
                    <a:pt x="2175366" y="946827"/>
                  </a:lnTo>
                  <a:cubicBezTo>
                    <a:pt x="2175366" y="959257"/>
                    <a:pt x="2170429" y="971178"/>
                    <a:pt x="2161639" y="979967"/>
                  </a:cubicBezTo>
                  <a:cubicBezTo>
                    <a:pt x="2152850" y="988756"/>
                    <a:pt x="2140930" y="993694"/>
                    <a:pt x="2128500" y="993694"/>
                  </a:cubicBezTo>
                  <a:lnTo>
                    <a:pt x="46866" y="993694"/>
                  </a:lnTo>
                  <a:cubicBezTo>
                    <a:pt x="34437" y="993694"/>
                    <a:pt x="22516" y="988756"/>
                    <a:pt x="13727" y="979967"/>
                  </a:cubicBezTo>
                  <a:cubicBezTo>
                    <a:pt x="4938" y="971178"/>
                    <a:pt x="0" y="959257"/>
                    <a:pt x="0" y="946827"/>
                  </a:cubicBezTo>
                  <a:lnTo>
                    <a:pt x="0" y="46866"/>
                  </a:lnTo>
                  <a:cubicBezTo>
                    <a:pt x="0" y="34437"/>
                    <a:pt x="4938" y="22516"/>
                    <a:pt x="13727" y="13727"/>
                  </a:cubicBezTo>
                  <a:cubicBezTo>
                    <a:pt x="22516" y="4938"/>
                    <a:pt x="34437" y="0"/>
                    <a:pt x="46866" y="0"/>
                  </a:cubicBezTo>
                  <a:close/>
                </a:path>
              </a:pathLst>
            </a:custGeom>
            <a:solidFill>
              <a:srgbClr val="48CFAE"/>
            </a:solidFill>
          </p:spPr>
        </p:sp>
        <p:sp>
          <p:nvSpPr>
            <p:cNvPr name="TextBox 4" id="4"/>
            <p:cNvSpPr txBox="true"/>
            <p:nvPr/>
          </p:nvSpPr>
          <p:spPr>
            <a:xfrm>
              <a:off x="0" y="-38100"/>
              <a:ext cx="2175366" cy="1031794"/>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flipV="true">
            <a:off x="14131544" y="7969488"/>
            <a:ext cx="5132702" cy="5185216"/>
          </a:xfrm>
          <a:prstGeom prst="line">
            <a:avLst/>
          </a:prstGeom>
          <a:ln cap="flat" w="28575">
            <a:solidFill>
              <a:srgbClr val="8CA9AD"/>
            </a:solidFill>
            <a:prstDash val="solid"/>
            <a:headEnd type="none" len="sm" w="sm"/>
            <a:tailEnd type="none" len="sm" w="sm"/>
          </a:ln>
        </p:spPr>
      </p:sp>
      <p:sp>
        <p:nvSpPr>
          <p:cNvPr name="AutoShape 6" id="6"/>
          <p:cNvSpPr/>
          <p:nvPr/>
        </p:nvSpPr>
        <p:spPr>
          <a:xfrm flipV="true">
            <a:off x="14444220" y="8329798"/>
            <a:ext cx="5038853" cy="5038853"/>
          </a:xfrm>
          <a:prstGeom prst="line">
            <a:avLst/>
          </a:prstGeom>
          <a:ln cap="flat" w="28575">
            <a:solidFill>
              <a:srgbClr val="8CA9AD"/>
            </a:solidFill>
            <a:prstDash val="solid"/>
            <a:headEnd type="none" len="sm" w="sm"/>
            <a:tailEnd type="none" len="sm" w="sm"/>
          </a:ln>
        </p:spPr>
      </p:sp>
      <p:sp>
        <p:nvSpPr>
          <p:cNvPr name="AutoShape 7" id="7"/>
          <p:cNvSpPr/>
          <p:nvPr/>
        </p:nvSpPr>
        <p:spPr>
          <a:xfrm flipV="true">
            <a:off x="14802690" y="8681112"/>
            <a:ext cx="4867141" cy="4867141"/>
          </a:xfrm>
          <a:prstGeom prst="line">
            <a:avLst/>
          </a:prstGeom>
          <a:ln cap="flat" w="28575">
            <a:solidFill>
              <a:srgbClr val="8CA9AD"/>
            </a:solidFill>
            <a:prstDash val="solid"/>
            <a:headEnd type="none" len="sm" w="sm"/>
            <a:tailEnd type="none" len="sm" w="sm"/>
          </a:ln>
        </p:spPr>
      </p:sp>
      <p:grpSp>
        <p:nvGrpSpPr>
          <p:cNvPr name="Group 8" id="8"/>
          <p:cNvGrpSpPr/>
          <p:nvPr/>
        </p:nvGrpSpPr>
        <p:grpSpPr>
          <a:xfrm rot="0">
            <a:off x="8627622" y="6633543"/>
            <a:ext cx="8431301" cy="3086100"/>
            <a:chOff x="0" y="0"/>
            <a:chExt cx="2220590" cy="812800"/>
          </a:xfrm>
        </p:grpSpPr>
        <p:sp>
          <p:nvSpPr>
            <p:cNvPr name="Freeform 9" id="9"/>
            <p:cNvSpPr/>
            <p:nvPr/>
          </p:nvSpPr>
          <p:spPr>
            <a:xfrm flipH="false" flipV="false" rot="0">
              <a:off x="0" y="0"/>
              <a:ext cx="2220589" cy="812800"/>
            </a:xfrm>
            <a:custGeom>
              <a:avLst/>
              <a:gdLst/>
              <a:ahLst/>
              <a:cxnLst/>
              <a:rect r="r" b="b" t="t" l="l"/>
              <a:pathLst>
                <a:path h="812800" w="2220589">
                  <a:moveTo>
                    <a:pt x="45912" y="0"/>
                  </a:moveTo>
                  <a:lnTo>
                    <a:pt x="2174678" y="0"/>
                  </a:lnTo>
                  <a:cubicBezTo>
                    <a:pt x="2186854" y="0"/>
                    <a:pt x="2198532" y="4837"/>
                    <a:pt x="2207142" y="13447"/>
                  </a:cubicBezTo>
                  <a:cubicBezTo>
                    <a:pt x="2215752" y="22057"/>
                    <a:pt x="2220589" y="33735"/>
                    <a:pt x="2220589" y="45912"/>
                  </a:cubicBezTo>
                  <a:lnTo>
                    <a:pt x="2220589" y="766888"/>
                  </a:lnTo>
                  <a:cubicBezTo>
                    <a:pt x="2220589" y="779065"/>
                    <a:pt x="2215752" y="790743"/>
                    <a:pt x="2207142" y="799353"/>
                  </a:cubicBezTo>
                  <a:cubicBezTo>
                    <a:pt x="2198532" y="807963"/>
                    <a:pt x="2186854" y="812800"/>
                    <a:pt x="2174678" y="812800"/>
                  </a:cubicBezTo>
                  <a:lnTo>
                    <a:pt x="45912" y="812800"/>
                  </a:lnTo>
                  <a:cubicBezTo>
                    <a:pt x="33735" y="812800"/>
                    <a:pt x="22057" y="807963"/>
                    <a:pt x="13447" y="799353"/>
                  </a:cubicBezTo>
                  <a:cubicBezTo>
                    <a:pt x="4837" y="790743"/>
                    <a:pt x="0" y="779065"/>
                    <a:pt x="0" y="766888"/>
                  </a:cubicBezTo>
                  <a:lnTo>
                    <a:pt x="0" y="45912"/>
                  </a:lnTo>
                  <a:cubicBezTo>
                    <a:pt x="0" y="33735"/>
                    <a:pt x="4837" y="22057"/>
                    <a:pt x="13447" y="13447"/>
                  </a:cubicBezTo>
                  <a:cubicBezTo>
                    <a:pt x="22057" y="4837"/>
                    <a:pt x="33735" y="0"/>
                    <a:pt x="45912" y="0"/>
                  </a:cubicBezTo>
                  <a:close/>
                </a:path>
              </a:pathLst>
            </a:custGeom>
            <a:solidFill>
              <a:srgbClr val="48CFAE"/>
            </a:solidFill>
          </p:spPr>
        </p:sp>
        <p:sp>
          <p:nvSpPr>
            <p:cNvPr name="TextBox 10" id="10"/>
            <p:cNvSpPr txBox="true"/>
            <p:nvPr/>
          </p:nvSpPr>
          <p:spPr>
            <a:xfrm>
              <a:off x="0" y="-38100"/>
              <a:ext cx="222059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8034271" y="2305181"/>
            <a:ext cx="1186701" cy="118670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8034271" y="7583242"/>
            <a:ext cx="1186701" cy="118670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8267889" y="2619229"/>
            <a:ext cx="719467" cy="558606"/>
          </a:xfrm>
          <a:custGeom>
            <a:avLst/>
            <a:gdLst/>
            <a:ahLst/>
            <a:cxnLst/>
            <a:rect r="r" b="b" t="t" l="l"/>
            <a:pathLst>
              <a:path h="558606" w="719467">
                <a:moveTo>
                  <a:pt x="0" y="0"/>
                </a:moveTo>
                <a:lnTo>
                  <a:pt x="719466" y="0"/>
                </a:lnTo>
                <a:lnTo>
                  <a:pt x="719466" y="558606"/>
                </a:lnTo>
                <a:lnTo>
                  <a:pt x="0" y="5586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8267889" y="7897290"/>
            <a:ext cx="719467" cy="558606"/>
          </a:xfrm>
          <a:custGeom>
            <a:avLst/>
            <a:gdLst/>
            <a:ahLst/>
            <a:cxnLst/>
            <a:rect r="r" b="b" t="t" l="l"/>
            <a:pathLst>
              <a:path h="558606" w="719467">
                <a:moveTo>
                  <a:pt x="0" y="0"/>
                </a:moveTo>
                <a:lnTo>
                  <a:pt x="719466" y="0"/>
                </a:lnTo>
                <a:lnTo>
                  <a:pt x="719466" y="558606"/>
                </a:lnTo>
                <a:lnTo>
                  <a:pt x="0" y="5586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9" id="19"/>
          <p:cNvSpPr/>
          <p:nvPr/>
        </p:nvSpPr>
        <p:spPr>
          <a:xfrm>
            <a:off x="-3359157" y="-461526"/>
            <a:ext cx="3377485" cy="3360058"/>
          </a:xfrm>
          <a:prstGeom prst="line">
            <a:avLst/>
          </a:prstGeom>
          <a:ln cap="flat" w="28575">
            <a:solidFill>
              <a:srgbClr val="8CA9AD"/>
            </a:solidFill>
            <a:prstDash val="solid"/>
            <a:headEnd type="none" len="sm" w="sm"/>
            <a:tailEnd type="none" len="sm" w="sm"/>
          </a:ln>
        </p:spPr>
      </p:sp>
      <p:sp>
        <p:nvSpPr>
          <p:cNvPr name="TextBox 20" id="20"/>
          <p:cNvSpPr txBox="true"/>
          <p:nvPr/>
        </p:nvSpPr>
        <p:spPr>
          <a:xfrm rot="0">
            <a:off x="9220973" y="1191652"/>
            <a:ext cx="7560411" cy="3590290"/>
          </a:xfrm>
          <a:prstGeom prst="rect">
            <a:avLst/>
          </a:prstGeom>
        </p:spPr>
        <p:txBody>
          <a:bodyPr anchor="t" rtlCol="false" tIns="0" lIns="0" bIns="0" rIns="0">
            <a:spAutoFit/>
          </a:bodyPr>
          <a:lstStyle/>
          <a:p>
            <a:pPr algn="l" marL="345439" indent="-172720" lvl="1">
              <a:lnSpc>
                <a:spcPts val="2079"/>
              </a:lnSpc>
              <a:buFont typeface="Arial"/>
              <a:buChar char="•"/>
            </a:pPr>
            <a:r>
              <a:rPr lang="en-US" sz="1599" i="true">
                <a:solidFill>
                  <a:srgbClr val="FFFFFF"/>
                </a:solidFill>
                <a:latin typeface="DM Sans Italics"/>
                <a:ea typeface="DM Sans Italics"/>
                <a:cs typeface="DM Sans Italics"/>
                <a:sym typeface="DM Sans Italics"/>
              </a:rPr>
              <a:t>“The USA overwhelmingly leads in total funding, with over 464,000 M total funding, significantly more than any other country. This dominance reflects the high volume of startups and deals, even if individual average amounts are slightly lower.</a:t>
            </a:r>
          </a:p>
          <a:p>
            <a:pPr algn="l" marL="345439" indent="-172720" lvl="1">
              <a:lnSpc>
                <a:spcPts val="2079"/>
              </a:lnSpc>
              <a:buFont typeface="Arial"/>
              <a:buChar char="•"/>
            </a:pPr>
            <a:r>
              <a:rPr lang="en-US" sz="1599" i="true">
                <a:solidFill>
                  <a:srgbClr val="FFFFFF"/>
                </a:solidFill>
                <a:latin typeface="DM Sans Italics"/>
                <a:ea typeface="DM Sans Italics"/>
                <a:cs typeface="DM Sans Italics"/>
                <a:sym typeface="DM Sans Italics"/>
              </a:rPr>
              <a:t>China (CHN) follows with a significant amount of funding but still far behind the USA. This is consistent with China’s major presence in the global startup ecosystem.</a:t>
            </a:r>
          </a:p>
          <a:p>
            <a:pPr algn="l" marL="345439" indent="-172720" lvl="1">
              <a:lnSpc>
                <a:spcPts val="2079"/>
              </a:lnSpc>
              <a:buFont typeface="Arial"/>
              <a:buChar char="•"/>
            </a:pPr>
            <a:r>
              <a:rPr lang="en-US" sz="1599" i="true">
                <a:solidFill>
                  <a:srgbClr val="FFFFFF"/>
                </a:solidFill>
                <a:latin typeface="DM Sans Italics"/>
                <a:ea typeface="DM Sans Italics"/>
                <a:cs typeface="DM Sans Italics"/>
                <a:sym typeface="DM Sans Italics"/>
              </a:rPr>
              <a:t>Countries like **India (IND), the UK (GBR), and Canada (CAN) are also notable, indicating they have robust startup environments with substantial total investments.</a:t>
            </a:r>
          </a:p>
          <a:p>
            <a:pPr algn="l" marL="345439" indent="-172720" lvl="1">
              <a:lnSpc>
                <a:spcPts val="2079"/>
              </a:lnSpc>
              <a:buFont typeface="Arial"/>
              <a:buChar char="•"/>
            </a:pPr>
            <a:r>
              <a:rPr lang="en-US" sz="1599" i="true">
                <a:solidFill>
                  <a:srgbClr val="FFFFFF"/>
                </a:solidFill>
                <a:latin typeface="DM Sans Italics"/>
                <a:ea typeface="DM Sans Italics"/>
                <a:cs typeface="DM Sans Italics"/>
                <a:sym typeface="DM Sans Italics"/>
              </a:rPr>
              <a:t>Smaller countries like Russia (RUS) and Luxembourg (LUX) have high average funding but lower total funding, suggesting fewer deals that tend to be large, rather than a widespread funding landscape.</a:t>
            </a:r>
          </a:p>
          <a:p>
            <a:pPr algn="l">
              <a:lnSpc>
                <a:spcPts val="1950"/>
              </a:lnSpc>
            </a:pPr>
          </a:p>
        </p:txBody>
      </p:sp>
      <p:sp>
        <p:nvSpPr>
          <p:cNvPr name="TextBox 21" id="21"/>
          <p:cNvSpPr txBox="true"/>
          <p:nvPr/>
        </p:nvSpPr>
        <p:spPr>
          <a:xfrm rot="0">
            <a:off x="10171833" y="521970"/>
            <a:ext cx="5658690" cy="344805"/>
          </a:xfrm>
          <a:prstGeom prst="rect">
            <a:avLst/>
          </a:prstGeom>
        </p:spPr>
        <p:txBody>
          <a:bodyPr anchor="t" rtlCol="false" tIns="0" lIns="0" bIns="0" rIns="0">
            <a:spAutoFit/>
          </a:bodyPr>
          <a:lstStyle/>
          <a:p>
            <a:pPr algn="l">
              <a:lnSpc>
                <a:spcPts val="2730"/>
              </a:lnSpc>
            </a:pPr>
            <a:r>
              <a:rPr lang="en-US" sz="2100" b="true">
                <a:solidFill>
                  <a:srgbClr val="48CFAE"/>
                </a:solidFill>
                <a:latin typeface="DM Sans Bold"/>
                <a:ea typeface="DM Sans Bold"/>
                <a:cs typeface="DM Sans Bold"/>
                <a:sym typeface="DM Sans Bold"/>
              </a:rPr>
              <a:t>Top Countries by total funding amount</a:t>
            </a:r>
          </a:p>
        </p:txBody>
      </p:sp>
      <p:sp>
        <p:nvSpPr>
          <p:cNvPr name="TextBox 22" id="22"/>
          <p:cNvSpPr txBox="true"/>
          <p:nvPr/>
        </p:nvSpPr>
        <p:spPr>
          <a:xfrm rot="0">
            <a:off x="9220973" y="7035033"/>
            <a:ext cx="7560411" cy="2570480"/>
          </a:xfrm>
          <a:prstGeom prst="rect">
            <a:avLst/>
          </a:prstGeom>
        </p:spPr>
        <p:txBody>
          <a:bodyPr anchor="t" rtlCol="false" tIns="0" lIns="0" bIns="0" rIns="0">
            <a:spAutoFit/>
          </a:bodyPr>
          <a:lstStyle/>
          <a:p>
            <a:pPr algn="l" marL="345439" indent="-172720" lvl="1">
              <a:lnSpc>
                <a:spcPts val="2079"/>
              </a:lnSpc>
              <a:buFont typeface="Arial"/>
              <a:buChar char="•"/>
            </a:pPr>
            <a:r>
              <a:rPr lang="en-US" sz="1599" i="true">
                <a:solidFill>
                  <a:srgbClr val="FFFFFF"/>
                </a:solidFill>
                <a:latin typeface="DM Sans Italics"/>
                <a:ea typeface="DM Sans Italics"/>
                <a:cs typeface="DM Sans Italics"/>
                <a:sym typeface="DM Sans Italics"/>
              </a:rPr>
              <a:t>Smaller or niche markets appear to lead in average funding amounts. Bermuda (BMU) has the highest average funding amount at around 187.92 M, which is notably higher than other countries.</a:t>
            </a:r>
          </a:p>
          <a:p>
            <a:pPr algn="l" marL="345439" indent="-172720" lvl="1">
              <a:lnSpc>
                <a:spcPts val="2079"/>
              </a:lnSpc>
              <a:buFont typeface="Arial"/>
              <a:buChar char="•"/>
            </a:pPr>
            <a:r>
              <a:rPr lang="en-US" sz="1599" i="true">
                <a:solidFill>
                  <a:srgbClr val="FFFFFF"/>
                </a:solidFill>
                <a:latin typeface="DM Sans Italics"/>
                <a:ea typeface="DM Sans Italics"/>
                <a:cs typeface="DM Sans Italics"/>
                <a:sym typeface="DM Sans Italics"/>
              </a:rPr>
              <a:t> Other top countries with relatively high average funding amounts include Saint Martin (MAF), China (CHN), Luxembourg (LUX), and Russia (RUS), indicating strong investments per deal but likely fewer total deals compared to larger countries.</a:t>
            </a:r>
          </a:p>
          <a:p>
            <a:pPr algn="l" marL="345439" indent="-172720" lvl="1">
              <a:lnSpc>
                <a:spcPts val="2079"/>
              </a:lnSpc>
              <a:buFont typeface="Arial"/>
              <a:buChar char="•"/>
            </a:pPr>
            <a:r>
              <a:rPr lang="en-US" sz="1599" i="true">
                <a:solidFill>
                  <a:srgbClr val="FFFFFF"/>
                </a:solidFill>
                <a:latin typeface="DM Sans Italics"/>
                <a:ea typeface="DM Sans Italics"/>
                <a:cs typeface="DM Sans Italics"/>
                <a:sym typeface="DM Sans Italics"/>
              </a:rPr>
              <a:t> Notably, the USA and India, despite large numbers of funded startups, fall somewhat lower in the list in terms of average funding per deal.</a:t>
            </a:r>
          </a:p>
          <a:p>
            <a:pPr algn="l">
              <a:lnSpc>
                <a:spcPts val="2079"/>
              </a:lnSpc>
            </a:pPr>
          </a:p>
        </p:txBody>
      </p:sp>
      <p:sp>
        <p:nvSpPr>
          <p:cNvPr name="Freeform 23" id="23"/>
          <p:cNvSpPr/>
          <p:nvPr/>
        </p:nvSpPr>
        <p:spPr>
          <a:xfrm flipH="false" flipV="false" rot="0">
            <a:off x="35374" y="-205840"/>
            <a:ext cx="7554034" cy="4484038"/>
          </a:xfrm>
          <a:custGeom>
            <a:avLst/>
            <a:gdLst/>
            <a:ahLst/>
            <a:cxnLst/>
            <a:rect r="r" b="b" t="t" l="l"/>
            <a:pathLst>
              <a:path h="4484038" w="7554034">
                <a:moveTo>
                  <a:pt x="0" y="0"/>
                </a:moveTo>
                <a:lnTo>
                  <a:pt x="7554034" y="0"/>
                </a:lnTo>
                <a:lnTo>
                  <a:pt x="7554034" y="4484037"/>
                </a:lnTo>
                <a:lnTo>
                  <a:pt x="0" y="4484037"/>
                </a:lnTo>
                <a:lnTo>
                  <a:pt x="0" y="0"/>
                </a:lnTo>
                <a:close/>
              </a:path>
            </a:pathLst>
          </a:custGeom>
          <a:blipFill>
            <a:blip r:embed="rId4"/>
            <a:stretch>
              <a:fillRect l="0" t="-2001" r="-7478" b="-2001"/>
            </a:stretch>
          </a:blipFill>
        </p:spPr>
      </p:sp>
      <p:sp>
        <p:nvSpPr>
          <p:cNvPr name="TextBox 24" id="24"/>
          <p:cNvSpPr txBox="true"/>
          <p:nvPr/>
        </p:nvSpPr>
        <p:spPr>
          <a:xfrm rot="0">
            <a:off x="426884" y="4296437"/>
            <a:ext cx="6450454" cy="1298575"/>
          </a:xfrm>
          <a:prstGeom prst="rect">
            <a:avLst/>
          </a:prstGeom>
        </p:spPr>
        <p:txBody>
          <a:bodyPr anchor="t" rtlCol="false" tIns="0" lIns="0" bIns="0" rIns="0">
            <a:spAutoFit/>
          </a:bodyPr>
          <a:lstStyle/>
          <a:p>
            <a:pPr algn="ctr">
              <a:lnSpc>
                <a:spcPts val="5000"/>
              </a:lnSpc>
            </a:pPr>
            <a:r>
              <a:rPr lang="en-US" b="true" sz="5000">
                <a:solidFill>
                  <a:srgbClr val="FE6D73"/>
                </a:solidFill>
                <a:latin typeface="Kollektif Bold"/>
                <a:ea typeface="Kollektif Bold"/>
                <a:cs typeface="Kollektif Bold"/>
                <a:sym typeface="Kollektif Bold"/>
              </a:rPr>
              <a:t>COUNTRY WISE FUNDING ANALYSIS</a:t>
            </a:r>
          </a:p>
        </p:txBody>
      </p:sp>
      <p:sp>
        <p:nvSpPr>
          <p:cNvPr name="Freeform 25" id="25"/>
          <p:cNvSpPr/>
          <p:nvPr/>
        </p:nvSpPr>
        <p:spPr>
          <a:xfrm flipH="false" flipV="false" rot="0">
            <a:off x="0" y="5829204"/>
            <a:ext cx="7304221" cy="5001189"/>
          </a:xfrm>
          <a:custGeom>
            <a:avLst/>
            <a:gdLst/>
            <a:ahLst/>
            <a:cxnLst/>
            <a:rect r="r" b="b" t="t" l="l"/>
            <a:pathLst>
              <a:path h="5001189" w="7304221">
                <a:moveTo>
                  <a:pt x="0" y="0"/>
                </a:moveTo>
                <a:lnTo>
                  <a:pt x="7304221" y="0"/>
                </a:lnTo>
                <a:lnTo>
                  <a:pt x="7304221" y="5001189"/>
                </a:lnTo>
                <a:lnTo>
                  <a:pt x="0" y="5001189"/>
                </a:lnTo>
                <a:lnTo>
                  <a:pt x="0" y="0"/>
                </a:lnTo>
                <a:close/>
              </a:path>
            </a:pathLst>
          </a:custGeom>
          <a:blipFill>
            <a:blip r:embed="rId5"/>
            <a:stretch>
              <a:fillRect l="0" t="-7501" r="-13119" b="-222"/>
            </a:stretch>
          </a:blipFill>
        </p:spPr>
      </p:sp>
      <p:sp>
        <p:nvSpPr>
          <p:cNvPr name="TextBox 26" id="26"/>
          <p:cNvSpPr txBox="true"/>
          <p:nvPr/>
        </p:nvSpPr>
        <p:spPr>
          <a:xfrm rot="0">
            <a:off x="10171833" y="6122404"/>
            <a:ext cx="5658690" cy="344805"/>
          </a:xfrm>
          <a:prstGeom prst="rect">
            <a:avLst/>
          </a:prstGeom>
        </p:spPr>
        <p:txBody>
          <a:bodyPr anchor="t" rtlCol="false" tIns="0" lIns="0" bIns="0" rIns="0">
            <a:spAutoFit/>
          </a:bodyPr>
          <a:lstStyle/>
          <a:p>
            <a:pPr algn="l">
              <a:lnSpc>
                <a:spcPts val="2730"/>
              </a:lnSpc>
            </a:pPr>
            <a:r>
              <a:rPr lang="en-US" sz="2100" b="true">
                <a:solidFill>
                  <a:srgbClr val="48CFAE"/>
                </a:solidFill>
                <a:latin typeface="DM Sans Bold"/>
                <a:ea typeface="DM Sans Bold"/>
                <a:cs typeface="DM Sans Bold"/>
                <a:sym typeface="DM Sans Bold"/>
              </a:rPr>
              <a:t>Top Countries by average funding amount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6666" y="70830"/>
            <a:ext cx="9052414" cy="1027869"/>
            <a:chOff x="0" y="0"/>
            <a:chExt cx="2384175" cy="270714"/>
          </a:xfrm>
        </p:grpSpPr>
        <p:sp>
          <p:nvSpPr>
            <p:cNvPr name="Freeform 3" id="3"/>
            <p:cNvSpPr/>
            <p:nvPr/>
          </p:nvSpPr>
          <p:spPr>
            <a:xfrm flipH="false" flipV="false" rot="0">
              <a:off x="0" y="0"/>
              <a:ext cx="2384175" cy="270714"/>
            </a:xfrm>
            <a:custGeom>
              <a:avLst/>
              <a:gdLst/>
              <a:ahLst/>
              <a:cxnLst/>
              <a:rect r="r" b="b" t="t" l="l"/>
              <a:pathLst>
                <a:path h="270714" w="2384175">
                  <a:moveTo>
                    <a:pt x="43617" y="0"/>
                  </a:moveTo>
                  <a:lnTo>
                    <a:pt x="2340558" y="0"/>
                  </a:lnTo>
                  <a:cubicBezTo>
                    <a:pt x="2352126" y="0"/>
                    <a:pt x="2363220" y="4595"/>
                    <a:pt x="2371400" y="12775"/>
                  </a:cubicBezTo>
                  <a:cubicBezTo>
                    <a:pt x="2379580" y="20955"/>
                    <a:pt x="2384175" y="32049"/>
                    <a:pt x="2384175" y="43617"/>
                  </a:cubicBezTo>
                  <a:lnTo>
                    <a:pt x="2384175" y="227098"/>
                  </a:lnTo>
                  <a:cubicBezTo>
                    <a:pt x="2384175" y="238665"/>
                    <a:pt x="2379580" y="249760"/>
                    <a:pt x="2371400" y="257939"/>
                  </a:cubicBezTo>
                  <a:cubicBezTo>
                    <a:pt x="2363220" y="266119"/>
                    <a:pt x="2352126" y="270714"/>
                    <a:pt x="2340558" y="270714"/>
                  </a:cubicBezTo>
                  <a:lnTo>
                    <a:pt x="43617" y="270714"/>
                  </a:lnTo>
                  <a:cubicBezTo>
                    <a:pt x="32049" y="270714"/>
                    <a:pt x="20955" y="266119"/>
                    <a:pt x="12775" y="257939"/>
                  </a:cubicBezTo>
                  <a:cubicBezTo>
                    <a:pt x="4595" y="249760"/>
                    <a:pt x="0" y="238665"/>
                    <a:pt x="0" y="227098"/>
                  </a:cubicBezTo>
                  <a:lnTo>
                    <a:pt x="0" y="43617"/>
                  </a:lnTo>
                  <a:cubicBezTo>
                    <a:pt x="0" y="32049"/>
                    <a:pt x="4595" y="20955"/>
                    <a:pt x="12775" y="12775"/>
                  </a:cubicBezTo>
                  <a:cubicBezTo>
                    <a:pt x="20955" y="4595"/>
                    <a:pt x="32049" y="0"/>
                    <a:pt x="43617" y="0"/>
                  </a:cubicBezTo>
                  <a:close/>
                </a:path>
              </a:pathLst>
            </a:custGeom>
            <a:solidFill>
              <a:srgbClr val="FE6D73"/>
            </a:solidFill>
          </p:spPr>
        </p:sp>
        <p:sp>
          <p:nvSpPr>
            <p:cNvPr name="TextBox 4" id="4"/>
            <p:cNvSpPr txBox="true"/>
            <p:nvPr/>
          </p:nvSpPr>
          <p:spPr>
            <a:xfrm>
              <a:off x="0" y="19050"/>
              <a:ext cx="2384175" cy="251664"/>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flipV="true">
            <a:off x="16779354" y="-3323851"/>
            <a:ext cx="5132702" cy="5185216"/>
          </a:xfrm>
          <a:prstGeom prst="line">
            <a:avLst/>
          </a:prstGeom>
          <a:ln cap="flat" w="28575">
            <a:solidFill>
              <a:srgbClr val="8CA9AD"/>
            </a:solidFill>
            <a:prstDash val="solid"/>
            <a:headEnd type="none" len="sm" w="sm"/>
            <a:tailEnd type="none" len="sm" w="sm"/>
          </a:ln>
        </p:spPr>
      </p:sp>
      <p:sp>
        <p:nvSpPr>
          <p:cNvPr name="AutoShape 6" id="6"/>
          <p:cNvSpPr/>
          <p:nvPr/>
        </p:nvSpPr>
        <p:spPr>
          <a:xfrm flipV="true">
            <a:off x="17092031" y="-2963542"/>
            <a:ext cx="5038853" cy="5038853"/>
          </a:xfrm>
          <a:prstGeom prst="line">
            <a:avLst/>
          </a:prstGeom>
          <a:ln cap="flat" w="28575">
            <a:solidFill>
              <a:srgbClr val="8CA9AD"/>
            </a:solidFill>
            <a:prstDash val="solid"/>
            <a:headEnd type="none" len="sm" w="sm"/>
            <a:tailEnd type="none" len="sm" w="sm"/>
          </a:ln>
        </p:spPr>
      </p:sp>
      <p:sp>
        <p:nvSpPr>
          <p:cNvPr name="AutoShape 7" id="7"/>
          <p:cNvSpPr/>
          <p:nvPr/>
        </p:nvSpPr>
        <p:spPr>
          <a:xfrm flipV="true">
            <a:off x="17450501" y="-2612228"/>
            <a:ext cx="4867141" cy="4867141"/>
          </a:xfrm>
          <a:prstGeom prst="line">
            <a:avLst/>
          </a:prstGeom>
          <a:ln cap="flat" w="28575">
            <a:solidFill>
              <a:srgbClr val="8CA9AD"/>
            </a:solidFill>
            <a:prstDash val="solid"/>
            <a:headEnd type="none" len="sm" w="sm"/>
            <a:tailEnd type="none" len="sm" w="sm"/>
          </a:ln>
        </p:spPr>
      </p:sp>
      <p:sp>
        <p:nvSpPr>
          <p:cNvPr name="AutoShape 8" id="8"/>
          <p:cNvSpPr/>
          <p:nvPr/>
        </p:nvSpPr>
        <p:spPr>
          <a:xfrm flipV="true">
            <a:off x="17836769" y="-2308948"/>
            <a:ext cx="4690515" cy="4690515"/>
          </a:xfrm>
          <a:prstGeom prst="line">
            <a:avLst/>
          </a:prstGeom>
          <a:ln cap="flat" w="28575">
            <a:solidFill>
              <a:srgbClr val="8CA9AD"/>
            </a:solidFill>
            <a:prstDash val="solid"/>
            <a:headEnd type="none" len="sm" w="sm"/>
            <a:tailEnd type="none" len="sm" w="sm"/>
          </a:ln>
        </p:spPr>
      </p:sp>
      <p:sp>
        <p:nvSpPr>
          <p:cNvPr name="AutoShape 9" id="9"/>
          <p:cNvSpPr/>
          <p:nvPr/>
        </p:nvSpPr>
        <p:spPr>
          <a:xfrm flipV="true">
            <a:off x="18276445" y="-1822252"/>
            <a:ext cx="4347674" cy="4347674"/>
          </a:xfrm>
          <a:prstGeom prst="line">
            <a:avLst/>
          </a:prstGeom>
          <a:ln cap="flat" w="28575">
            <a:solidFill>
              <a:srgbClr val="8CA9AD"/>
            </a:solidFill>
            <a:prstDash val="solid"/>
            <a:headEnd type="none" len="sm" w="sm"/>
            <a:tailEnd type="none" len="sm" w="sm"/>
          </a:ln>
        </p:spPr>
      </p:sp>
      <p:sp>
        <p:nvSpPr>
          <p:cNvPr name="Freeform 10" id="10"/>
          <p:cNvSpPr/>
          <p:nvPr/>
        </p:nvSpPr>
        <p:spPr>
          <a:xfrm flipH="false" flipV="true" rot="0">
            <a:off x="16779354" y="8648581"/>
            <a:ext cx="1673571" cy="1716824"/>
          </a:xfrm>
          <a:custGeom>
            <a:avLst/>
            <a:gdLst/>
            <a:ahLst/>
            <a:cxnLst/>
            <a:rect r="r" b="b" t="t" l="l"/>
            <a:pathLst>
              <a:path h="1716824" w="1673571">
                <a:moveTo>
                  <a:pt x="0" y="1716824"/>
                </a:moveTo>
                <a:lnTo>
                  <a:pt x="1673571" y="1716824"/>
                </a:lnTo>
                <a:lnTo>
                  <a:pt x="1673571" y="0"/>
                </a:lnTo>
                <a:lnTo>
                  <a:pt x="0" y="0"/>
                </a:lnTo>
                <a:lnTo>
                  <a:pt x="0" y="1716824"/>
                </a:lnTo>
                <a:close/>
              </a:path>
            </a:pathLst>
          </a:custGeom>
          <a:blipFill>
            <a:blip r:embed="rId2"/>
            <a:stretch>
              <a:fillRect l="0" t="-49544" r="0" b="0"/>
            </a:stretch>
          </a:blipFill>
        </p:spPr>
      </p:sp>
      <p:sp>
        <p:nvSpPr>
          <p:cNvPr name="Freeform 11" id="11"/>
          <p:cNvSpPr/>
          <p:nvPr/>
        </p:nvSpPr>
        <p:spPr>
          <a:xfrm flipH="false" flipV="true" rot="0">
            <a:off x="15260436" y="8648581"/>
            <a:ext cx="1673571" cy="1716824"/>
          </a:xfrm>
          <a:custGeom>
            <a:avLst/>
            <a:gdLst/>
            <a:ahLst/>
            <a:cxnLst/>
            <a:rect r="r" b="b" t="t" l="l"/>
            <a:pathLst>
              <a:path h="1716824" w="1673571">
                <a:moveTo>
                  <a:pt x="0" y="1716824"/>
                </a:moveTo>
                <a:lnTo>
                  <a:pt x="1673570" y="1716824"/>
                </a:lnTo>
                <a:lnTo>
                  <a:pt x="1673570" y="0"/>
                </a:lnTo>
                <a:lnTo>
                  <a:pt x="0" y="0"/>
                </a:lnTo>
                <a:lnTo>
                  <a:pt x="0" y="1716824"/>
                </a:lnTo>
                <a:close/>
              </a:path>
            </a:pathLst>
          </a:custGeom>
          <a:blipFill>
            <a:blip r:embed="rId2"/>
            <a:stretch>
              <a:fillRect l="0" t="-49544" r="0" b="0"/>
            </a:stretch>
          </a:blipFill>
        </p:spPr>
      </p:sp>
      <p:sp>
        <p:nvSpPr>
          <p:cNvPr name="Freeform 12" id="12"/>
          <p:cNvSpPr/>
          <p:nvPr/>
        </p:nvSpPr>
        <p:spPr>
          <a:xfrm flipH="false" flipV="false" rot="0">
            <a:off x="9144000" y="2525422"/>
            <a:ext cx="8964934" cy="5683020"/>
          </a:xfrm>
          <a:custGeom>
            <a:avLst/>
            <a:gdLst/>
            <a:ahLst/>
            <a:cxnLst/>
            <a:rect r="r" b="b" t="t" l="l"/>
            <a:pathLst>
              <a:path h="5683020" w="8964934">
                <a:moveTo>
                  <a:pt x="0" y="0"/>
                </a:moveTo>
                <a:lnTo>
                  <a:pt x="8964934" y="0"/>
                </a:lnTo>
                <a:lnTo>
                  <a:pt x="8964934" y="5683020"/>
                </a:lnTo>
                <a:lnTo>
                  <a:pt x="0" y="5683020"/>
                </a:lnTo>
                <a:lnTo>
                  <a:pt x="0" y="0"/>
                </a:lnTo>
                <a:close/>
              </a:path>
            </a:pathLst>
          </a:custGeom>
          <a:blipFill>
            <a:blip r:embed="rId3"/>
            <a:stretch>
              <a:fillRect l="0" t="0" r="0" b="0"/>
            </a:stretch>
          </a:blipFill>
        </p:spPr>
      </p:sp>
      <p:sp>
        <p:nvSpPr>
          <p:cNvPr name="TextBox 13" id="13"/>
          <p:cNvSpPr txBox="true"/>
          <p:nvPr/>
        </p:nvSpPr>
        <p:spPr>
          <a:xfrm rot="0">
            <a:off x="761745" y="379595"/>
            <a:ext cx="8717334" cy="477013"/>
          </a:xfrm>
          <a:prstGeom prst="rect">
            <a:avLst/>
          </a:prstGeom>
        </p:spPr>
        <p:txBody>
          <a:bodyPr anchor="t" rtlCol="false" tIns="0" lIns="0" bIns="0" rIns="0">
            <a:spAutoFit/>
          </a:bodyPr>
          <a:lstStyle/>
          <a:p>
            <a:pPr algn="l">
              <a:lnSpc>
                <a:spcPts val="3564"/>
              </a:lnSpc>
            </a:pPr>
            <a:r>
              <a:rPr lang="en-US" b="true" sz="3600">
                <a:solidFill>
                  <a:srgbClr val="FFFFFF"/>
                </a:solidFill>
                <a:latin typeface="Kollektif Bold"/>
                <a:ea typeface="Kollektif Bold"/>
                <a:cs typeface="Kollektif Bold"/>
                <a:sym typeface="Kollektif Bold"/>
              </a:rPr>
              <a:t>FUNDING ROUNDS AMOUNT BY YEARS</a:t>
            </a:r>
          </a:p>
        </p:txBody>
      </p:sp>
      <p:sp>
        <p:nvSpPr>
          <p:cNvPr name="TextBox 14" id="14"/>
          <p:cNvSpPr txBox="true"/>
          <p:nvPr/>
        </p:nvSpPr>
        <p:spPr>
          <a:xfrm rot="0">
            <a:off x="489912" y="1795462"/>
            <a:ext cx="7989484" cy="2333625"/>
          </a:xfrm>
          <a:prstGeom prst="rect">
            <a:avLst/>
          </a:prstGeom>
        </p:spPr>
        <p:txBody>
          <a:bodyPr anchor="t" rtlCol="false" tIns="0" lIns="0" bIns="0" rIns="0">
            <a:spAutoFit/>
          </a:bodyPr>
          <a:lstStyle/>
          <a:p>
            <a:pPr algn="l" marL="410213" indent="-205106" lvl="1">
              <a:lnSpc>
                <a:spcPts val="2280"/>
              </a:lnSpc>
              <a:buFont typeface="Arial"/>
              <a:buChar char="•"/>
            </a:pPr>
            <a:r>
              <a:rPr lang="en-US" sz="1900">
                <a:solidFill>
                  <a:srgbClr val="F4A018"/>
                </a:solidFill>
                <a:latin typeface="DM Sans"/>
                <a:ea typeface="DM Sans"/>
                <a:cs typeface="DM Sans"/>
                <a:sym typeface="DM Sans"/>
              </a:rPr>
              <a:t>Early-Stage Growth (Rounds A &amp; B): There’s significant growth in funding for early-stage rounds, especially between 2013-2014, which reflects increased risk tolerance by investors as well as more startups entering the ecosystem.</a:t>
            </a:r>
          </a:p>
          <a:p>
            <a:pPr algn="l" marL="410213" indent="-205106" lvl="1">
              <a:lnSpc>
                <a:spcPts val="2280"/>
              </a:lnSpc>
              <a:buFont typeface="Arial"/>
              <a:buChar char="•"/>
            </a:pPr>
            <a:r>
              <a:rPr lang="en-US" sz="1900">
                <a:solidFill>
                  <a:srgbClr val="F4A018"/>
                </a:solidFill>
                <a:latin typeface="DM Sans"/>
                <a:ea typeface="DM Sans"/>
                <a:cs typeface="DM Sans"/>
                <a:sym typeface="DM Sans"/>
              </a:rPr>
              <a:t>Late-Stage Rounds (F, G, H): Late-stage rounds show that more startups are achieving scale, needing continued rounds of funding, which became evident by the large sums in the 2013-2014 period.</a:t>
            </a:r>
          </a:p>
          <a:p>
            <a:pPr algn="l">
              <a:lnSpc>
                <a:spcPts val="2640"/>
              </a:lnSpc>
            </a:pPr>
          </a:p>
        </p:txBody>
      </p:sp>
      <p:sp>
        <p:nvSpPr>
          <p:cNvPr name="TextBox 15" id="15"/>
          <p:cNvSpPr txBox="true"/>
          <p:nvPr/>
        </p:nvSpPr>
        <p:spPr>
          <a:xfrm rot="0">
            <a:off x="489912" y="4129088"/>
            <a:ext cx="7989484" cy="2028825"/>
          </a:xfrm>
          <a:prstGeom prst="rect">
            <a:avLst/>
          </a:prstGeom>
        </p:spPr>
        <p:txBody>
          <a:bodyPr anchor="t" rtlCol="false" tIns="0" lIns="0" bIns="0" rIns="0">
            <a:spAutoFit/>
          </a:bodyPr>
          <a:lstStyle/>
          <a:p>
            <a:pPr algn="l" marL="410211" indent="-205106" lvl="1">
              <a:lnSpc>
                <a:spcPts val="2280"/>
              </a:lnSpc>
              <a:buFont typeface="Arial"/>
              <a:buChar char="•"/>
            </a:pPr>
            <a:r>
              <a:rPr lang="en-US" sz="1900">
                <a:solidFill>
                  <a:srgbClr val="237AB6"/>
                </a:solidFill>
                <a:latin typeface="DM Sans"/>
                <a:ea typeface="DM Sans"/>
                <a:cs typeface="DM Sans"/>
                <a:sym typeface="DM Sans"/>
              </a:rPr>
              <a:t>Venture funding saw the largest growth by far, more than doubling between 2012 and 2014, indicating venture capital’s leading role in the startup ecosystem.</a:t>
            </a:r>
          </a:p>
          <a:p>
            <a:pPr algn="l" marL="410211" indent="-205106" lvl="1">
              <a:lnSpc>
                <a:spcPts val="2280"/>
              </a:lnSpc>
              <a:buFont typeface="Arial"/>
              <a:buChar char="•"/>
            </a:pPr>
            <a:r>
              <a:rPr lang="en-US" sz="1900">
                <a:solidFill>
                  <a:srgbClr val="237AB6"/>
                </a:solidFill>
                <a:latin typeface="DM Sans"/>
                <a:ea typeface="DM Sans"/>
                <a:cs typeface="DM Sans"/>
                <a:sym typeface="DM Sans"/>
              </a:rPr>
              <a:t> Equity crowdfunding and debt financing started playing a role in later years, showing new models of startup financing emerging as alternatives to traditional VC rounds.</a:t>
            </a:r>
          </a:p>
          <a:p>
            <a:pPr algn="l">
              <a:lnSpc>
                <a:spcPts val="2520"/>
              </a:lnSpc>
            </a:pPr>
          </a:p>
        </p:txBody>
      </p:sp>
      <p:sp>
        <p:nvSpPr>
          <p:cNvPr name="TextBox 16" id="16"/>
          <p:cNvSpPr txBox="true"/>
          <p:nvPr/>
        </p:nvSpPr>
        <p:spPr>
          <a:xfrm rot="0">
            <a:off x="489912" y="6004706"/>
            <a:ext cx="7989484" cy="3743325"/>
          </a:xfrm>
          <a:prstGeom prst="rect">
            <a:avLst/>
          </a:prstGeom>
        </p:spPr>
        <p:txBody>
          <a:bodyPr anchor="t" rtlCol="false" tIns="0" lIns="0" bIns="0" rIns="0">
            <a:spAutoFit/>
          </a:bodyPr>
          <a:lstStyle/>
          <a:p>
            <a:pPr algn="l">
              <a:lnSpc>
                <a:spcPts val="2280"/>
              </a:lnSpc>
            </a:pPr>
          </a:p>
          <a:p>
            <a:pPr algn="l" marL="410211" indent="-205106" lvl="1">
              <a:lnSpc>
                <a:spcPts val="2280"/>
              </a:lnSpc>
              <a:buFont typeface="Arial"/>
              <a:buChar char="•"/>
            </a:pPr>
            <a:r>
              <a:rPr lang="en-US" sz="1900">
                <a:solidFill>
                  <a:srgbClr val="48CFAE"/>
                </a:solidFill>
                <a:latin typeface="DM Sans"/>
                <a:ea typeface="DM Sans"/>
                <a:cs typeface="DM Sans"/>
                <a:sym typeface="DM Sans"/>
              </a:rPr>
              <a:t>The steady rise in funding across rounds and types shows how the startup ecosystem matured, with more startups entering later-stage rounds by 2014.</a:t>
            </a:r>
          </a:p>
          <a:p>
            <a:pPr algn="l" marL="410211" indent="-205106" lvl="1">
              <a:lnSpc>
                <a:spcPts val="2280"/>
              </a:lnSpc>
              <a:buFont typeface="Arial"/>
              <a:buChar char="•"/>
            </a:pPr>
            <a:r>
              <a:rPr lang="en-US" sz="1900">
                <a:solidFill>
                  <a:srgbClr val="48CFAE"/>
                </a:solidFill>
                <a:latin typeface="DM Sans"/>
                <a:ea typeface="DM Sans"/>
                <a:cs typeface="DM Sans"/>
                <a:sym typeface="DM Sans"/>
              </a:rPr>
              <a:t>The shift towards more substantial funding in later rounds and diversification in funding types (like debt financing) reflects both investor confidence in established startups and the need for continued growth capital.</a:t>
            </a:r>
          </a:p>
          <a:p>
            <a:pPr algn="l" marL="410211" indent="-205106" lvl="1">
              <a:lnSpc>
                <a:spcPts val="2280"/>
              </a:lnSpc>
              <a:buFont typeface="Arial"/>
              <a:buChar char="•"/>
            </a:pPr>
            <a:r>
              <a:rPr lang="en-US" sz="1900">
                <a:solidFill>
                  <a:srgbClr val="48CFAE"/>
                </a:solidFill>
                <a:latin typeface="DM Sans"/>
                <a:ea typeface="DM Sans"/>
                <a:cs typeface="DM Sans"/>
                <a:sym typeface="DM Sans"/>
              </a:rPr>
              <a:t>The impact of global economic conditions, such as the 2008 financial crisis, led to strong recovery post-crisis, allowing startups to raise larger rounds and secure a broader array of funding options.</a:t>
            </a:r>
          </a:p>
          <a:p>
            <a:pPr algn="l">
              <a:lnSpc>
                <a:spcPts val="25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DAGTKKAVqxM</dc:identifier>
  <dcterms:modified xsi:type="dcterms:W3CDTF">2011-08-01T06:04:30Z</dcterms:modified>
  <cp:revision>1</cp:revision>
  <dc:title>Startups funding analysis</dc:title>
</cp:coreProperties>
</file>